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33"/>
  </p:notesMasterIdLst>
  <p:sldIdLst>
    <p:sldId id="256" r:id="rId2"/>
    <p:sldId id="258" r:id="rId3"/>
    <p:sldId id="257" r:id="rId4"/>
    <p:sldId id="270" r:id="rId5"/>
    <p:sldId id="271" r:id="rId6"/>
    <p:sldId id="272" r:id="rId7"/>
    <p:sldId id="274" r:id="rId8"/>
    <p:sldId id="275" r:id="rId9"/>
    <p:sldId id="276" r:id="rId10"/>
    <p:sldId id="277" r:id="rId11"/>
    <p:sldId id="273" r:id="rId12"/>
    <p:sldId id="279" r:id="rId13"/>
    <p:sldId id="280" r:id="rId14"/>
    <p:sldId id="285" r:id="rId15"/>
    <p:sldId id="288" r:id="rId16"/>
    <p:sldId id="281" r:id="rId17"/>
    <p:sldId id="282" r:id="rId18"/>
    <p:sldId id="283" r:id="rId19"/>
    <p:sldId id="284" r:id="rId20"/>
    <p:sldId id="286" r:id="rId21"/>
    <p:sldId id="287" r:id="rId22"/>
    <p:sldId id="263" r:id="rId23"/>
    <p:sldId id="259" r:id="rId24"/>
    <p:sldId id="289" r:id="rId25"/>
    <p:sldId id="261" r:id="rId26"/>
    <p:sldId id="262" r:id="rId27"/>
    <p:sldId id="269" r:id="rId28"/>
    <p:sldId id="264" r:id="rId29"/>
    <p:sldId id="265" r:id="rId30"/>
    <p:sldId id="266" r:id="rId31"/>
    <p:sldId id="27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0171" autoAdjust="0"/>
  </p:normalViewPr>
  <p:slideViewPr>
    <p:cSldViewPr snapToGrid="0">
      <p:cViewPr varScale="1">
        <p:scale>
          <a:sx n="50" d="100"/>
          <a:sy n="50" d="100"/>
        </p:scale>
        <p:origin x="1056"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05A3907-B9D0-45E7-8786-E1D208FC2135}" type="datetimeFigureOut">
              <a:rPr lang="he-IL" smtClean="0"/>
              <a:t>כ"ח/סיון/תשע"ז</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E15DB94-A4E9-49B8-8ACC-0860D2C8DCFF}" type="slidenum">
              <a:rPr lang="he-IL" smtClean="0"/>
              <a:t>‹#›</a:t>
            </a:fld>
            <a:endParaRPr lang="he-IL"/>
          </a:p>
        </p:txBody>
      </p:sp>
    </p:spTree>
    <p:extLst>
      <p:ext uri="{BB962C8B-B14F-4D97-AF65-F5344CB8AC3E}">
        <p14:creationId xmlns:p14="http://schemas.microsoft.com/office/powerpoint/2010/main" val="1934458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HTBox/allReady/issues/9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Phrases from the silicon valley show:</a:t>
            </a:r>
          </a:p>
          <a:p>
            <a:pPr marL="171450" indent="-171450">
              <a:buFont typeface="Arial" panose="020B0604020202020204" pitchFamily="34" charset="0"/>
              <a:buChar char="•"/>
            </a:pPr>
            <a:r>
              <a:rPr lang="en-US" dirty="0"/>
              <a:t>making the world a better place. Through constructing elegant hierarchies for maximum code reuse and extensibility." </a:t>
            </a:r>
          </a:p>
          <a:p>
            <a:pPr marL="171450" indent="-171450">
              <a:buFont typeface="Arial" panose="020B0604020202020204" pitchFamily="34" charset="0"/>
              <a:buChar char="•"/>
            </a:pPr>
            <a:r>
              <a:rPr lang="en-US" dirty="0"/>
              <a:t>make the world a better place through </a:t>
            </a:r>
            <a:r>
              <a:rPr lang="en-US" dirty="0" err="1"/>
              <a:t>Paxos</a:t>
            </a:r>
            <a:r>
              <a:rPr lang="en-US" dirty="0"/>
              <a:t> algorithms for consensus protocols,</a:t>
            </a:r>
          </a:p>
          <a:p>
            <a:pPr marL="171450" indent="-171450">
              <a:buFont typeface="Arial" panose="020B0604020202020204" pitchFamily="34" charset="0"/>
              <a:buChar char="•"/>
            </a:pPr>
            <a:r>
              <a:rPr lang="en-US" dirty="0"/>
              <a:t>make the world a better place through canonical data models to communicate between endpoints</a:t>
            </a:r>
          </a:p>
          <a:p>
            <a:pPr marL="171450" indent="-171450">
              <a:buFont typeface="Arial" panose="020B0604020202020204" pitchFamily="34" charset="0"/>
              <a:buChar char="•"/>
            </a:pPr>
            <a:r>
              <a:rPr lang="en-US" dirty="0"/>
              <a:t>making the world a better place through minimal message-oriented transport layers.</a:t>
            </a:r>
            <a:endParaRPr lang="he-IL" dirty="0"/>
          </a:p>
          <a:p>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a:t>
            </a:fld>
            <a:endParaRPr lang="he-IL"/>
          </a:p>
        </p:txBody>
      </p:sp>
    </p:spTree>
    <p:extLst>
      <p:ext uri="{BB962C8B-B14F-4D97-AF65-F5344CB8AC3E}">
        <p14:creationId xmlns:p14="http://schemas.microsoft.com/office/powerpoint/2010/main" val="59151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dirty="0"/>
              <a:t>advised by Microsoft experts”: </a:t>
            </a:r>
            <a:r>
              <a:rPr lang="en-US" b="1" dirty="0"/>
              <a:t> </a:t>
            </a:r>
            <a:r>
              <a:rPr lang="en-US" b="0" dirty="0"/>
              <a:t>A </a:t>
            </a:r>
            <a:r>
              <a:rPr lang="en-US" b="0" dirty="0" err="1"/>
              <a:t>strory</a:t>
            </a:r>
            <a:r>
              <a:rPr lang="en-US" b="0" baseline="0" dirty="0"/>
              <a:t> I heard from a contributor – During a hackathon they had a dilemma regarding Time zones. Since Richard Campbell knows Jon Skeet (#1 ranked </a:t>
            </a:r>
            <a:r>
              <a:rPr lang="en-US" b="0" baseline="0" dirty="0" err="1"/>
              <a:t>stackoverflow</a:t>
            </a:r>
            <a:r>
              <a:rPr lang="en-US" b="0" baseline="0" dirty="0"/>
              <a:t> user: https://stackoverflow.com/users/22656/jon-skeet), as they are both Microsoft MVPs, which is working on the Noda-Time project (http://nodatime.org/) – They gave him a call and got instant support…</a:t>
            </a:r>
            <a:endParaRPr lang="en-US" b="1" dirty="0"/>
          </a:p>
        </p:txBody>
      </p:sp>
      <p:sp>
        <p:nvSpPr>
          <p:cNvPr id="4" name="Slide Number Placeholder 3"/>
          <p:cNvSpPr>
            <a:spLocks noGrp="1"/>
          </p:cNvSpPr>
          <p:nvPr>
            <p:ph type="sldNum" sz="quarter" idx="10"/>
          </p:nvPr>
        </p:nvSpPr>
        <p:spPr/>
        <p:txBody>
          <a:bodyPr/>
          <a:lstStyle/>
          <a:p>
            <a:fld id="{C85DBDC0-BF77-495B-A402-E415D05E744C}" type="slidenum">
              <a:rPr lang="en-US" smtClean="0"/>
              <a:t>11</a:t>
            </a:fld>
            <a:endParaRPr lang="en-US"/>
          </a:p>
        </p:txBody>
      </p:sp>
    </p:spTree>
    <p:extLst>
      <p:ext uri="{BB962C8B-B14F-4D97-AF65-F5344CB8AC3E}">
        <p14:creationId xmlns:p14="http://schemas.microsoft.com/office/powerpoint/2010/main" val="2869728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0" dirty="0"/>
              <a:t>Replaced</a:t>
            </a:r>
            <a:r>
              <a:rPr lang="en-US" b="0" baseline="0" dirty="0"/>
              <a:t> “</a:t>
            </a:r>
            <a:r>
              <a:rPr lang="en-US" sz="1200" b="1" dirty="0"/>
              <a:t>managed by an </a:t>
            </a:r>
            <a:r>
              <a:rPr lang="en-US" sz="1200" dirty="0"/>
              <a:t>“ with “</a:t>
            </a:r>
            <a:r>
              <a:rPr lang="en-US" sz="1200" b="1" dirty="0"/>
              <a:t>runs on </a:t>
            </a:r>
            <a:r>
              <a:rPr lang="en-US" sz="1200" dirty="0"/>
              <a:t>”</a:t>
            </a:r>
            <a:endParaRPr lang="he-IL" b="1" dirty="0"/>
          </a:p>
        </p:txBody>
      </p:sp>
      <p:sp>
        <p:nvSpPr>
          <p:cNvPr id="4" name="Slide Number Placeholder 3"/>
          <p:cNvSpPr>
            <a:spLocks noGrp="1"/>
          </p:cNvSpPr>
          <p:nvPr>
            <p:ph type="sldNum" sz="quarter" idx="10"/>
          </p:nvPr>
        </p:nvSpPr>
        <p:spPr/>
        <p:txBody>
          <a:bodyPr/>
          <a:lstStyle/>
          <a:p>
            <a:fld id="{CE15DB94-A4E9-49B8-8ACC-0860D2C8DCFF}" type="slidenum">
              <a:rPr lang="he-IL" smtClean="0"/>
              <a:t>13</a:t>
            </a:fld>
            <a:endParaRPr lang="he-IL"/>
          </a:p>
        </p:txBody>
      </p:sp>
    </p:spTree>
    <p:extLst>
      <p:ext uri="{BB962C8B-B14F-4D97-AF65-F5344CB8AC3E}">
        <p14:creationId xmlns:p14="http://schemas.microsoft.com/office/powerpoint/2010/main" val="3261984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15DB94-A4E9-49B8-8ACC-0860D2C8DCFF}" type="slidenum">
              <a:rPr lang="he-IL" smtClean="0"/>
              <a:t>14</a:t>
            </a:fld>
            <a:endParaRPr lang="he-IL"/>
          </a:p>
        </p:txBody>
      </p:sp>
    </p:spTree>
    <p:extLst>
      <p:ext uri="{BB962C8B-B14F-4D97-AF65-F5344CB8AC3E}">
        <p14:creationId xmlns:p14="http://schemas.microsoft.com/office/powerpoint/2010/main" val="2308668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15</a:t>
            </a:fld>
            <a:endParaRPr lang="he-IL"/>
          </a:p>
        </p:txBody>
      </p:sp>
    </p:spTree>
    <p:extLst>
      <p:ext uri="{BB962C8B-B14F-4D97-AF65-F5344CB8AC3E}">
        <p14:creationId xmlns:p14="http://schemas.microsoft.com/office/powerpoint/2010/main" val="167204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least as reliable as ‘pen and paper’ “ is</a:t>
            </a:r>
            <a:r>
              <a:rPr lang="en-US" baseline="0" dirty="0"/>
              <a:t> some what of a mantra – I heard it in more than 1 occasion…</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20</a:t>
            </a:fld>
            <a:endParaRPr lang="he-IL"/>
          </a:p>
        </p:txBody>
      </p:sp>
    </p:spTree>
    <p:extLst>
      <p:ext uri="{BB962C8B-B14F-4D97-AF65-F5344CB8AC3E}">
        <p14:creationId xmlns:p14="http://schemas.microsoft.com/office/powerpoint/2010/main" val="3404503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dirty="0"/>
              <a:t> Some</a:t>
            </a:r>
            <a:r>
              <a:rPr lang="en-US" baseline="0" dirty="0"/>
              <a:t> typos</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21</a:t>
            </a:fld>
            <a:endParaRPr lang="he-IL"/>
          </a:p>
        </p:txBody>
      </p:sp>
    </p:spTree>
    <p:extLst>
      <p:ext uri="{BB962C8B-B14F-4D97-AF65-F5344CB8AC3E}">
        <p14:creationId xmlns:p14="http://schemas.microsoft.com/office/powerpoint/2010/main" val="429672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sub project of Humanitarian Toolbox.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Active project</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23</a:t>
            </a:fld>
            <a:endParaRPr lang="he-IL"/>
          </a:p>
        </p:txBody>
      </p:sp>
    </p:spTree>
    <p:extLst>
      <p:ext uri="{BB962C8B-B14F-4D97-AF65-F5344CB8AC3E}">
        <p14:creationId xmlns:p14="http://schemas.microsoft.com/office/powerpoint/2010/main" val="1530248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on free time?</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24</a:t>
            </a:fld>
            <a:endParaRPr lang="he-IL"/>
          </a:p>
        </p:txBody>
      </p:sp>
    </p:spTree>
    <p:extLst>
      <p:ext uri="{BB962C8B-B14F-4D97-AF65-F5344CB8AC3E}">
        <p14:creationId xmlns:p14="http://schemas.microsoft.com/office/powerpoint/2010/main" val="1007275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special label  for first time contributors for open source</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25</a:t>
            </a:fld>
            <a:endParaRPr lang="he-IL"/>
          </a:p>
        </p:txBody>
      </p:sp>
    </p:spTree>
    <p:extLst>
      <p:ext uri="{BB962C8B-B14F-4D97-AF65-F5344CB8AC3E}">
        <p14:creationId xmlns:p14="http://schemas.microsoft.com/office/powerpoint/2010/main" val="3272641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a:t>
            </a:r>
            <a:r>
              <a:rPr lang="en-US" baseline="0" dirty="0"/>
              <a:t> pull requests</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26</a:t>
            </a:fld>
            <a:endParaRPr lang="he-IL"/>
          </a:p>
        </p:txBody>
      </p:sp>
    </p:spTree>
    <p:extLst>
      <p:ext uri="{BB962C8B-B14F-4D97-AF65-F5344CB8AC3E}">
        <p14:creationId xmlns:p14="http://schemas.microsoft.com/office/powerpoint/2010/main" val="8632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Does try</a:t>
            </a:r>
            <a:r>
              <a:rPr lang="en-US" sz="1200" b="0" i="0" kern="1200" baseline="0" dirty="0">
                <a:solidFill>
                  <a:schemeClr val="tx1"/>
                </a:solidFill>
                <a:effectLst/>
                <a:latin typeface="+mn-lt"/>
                <a:ea typeface="+mn-ea"/>
                <a:cs typeface="+mn-cs"/>
              </a:rPr>
              <a:t> to make the world a better place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supporting disaster relief organizations with open source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Creating apps that map the spread of disease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Maintaining</a:t>
            </a:r>
            <a:r>
              <a:rPr lang="en-US" sz="1200" b="0" i="0" kern="1200" dirty="0">
                <a:solidFill>
                  <a:schemeClr val="tx1"/>
                </a:solidFill>
                <a:effectLst/>
                <a:latin typeface="+mn-lt"/>
                <a:ea typeface="+mn-ea"/>
                <a:cs typeface="+mn-cs"/>
              </a:rPr>
              <a:t> software that helps to optimize the delivery of relief supplies And more – No need to </a:t>
            </a:r>
            <a:r>
              <a:rPr lang="en-US" sz="1200" b="0" i="0" kern="1200" dirty="0" err="1">
                <a:solidFill>
                  <a:schemeClr val="tx1"/>
                </a:solidFill>
                <a:effectLst/>
                <a:latin typeface="+mn-lt"/>
                <a:ea typeface="+mn-ea"/>
                <a:cs typeface="+mn-cs"/>
              </a:rPr>
              <a:t>strat</a:t>
            </a:r>
            <a:r>
              <a:rPr lang="en-US" sz="1200" b="0" i="0" kern="1200" dirty="0">
                <a:solidFill>
                  <a:schemeClr val="tx1"/>
                </a:solidFill>
                <a:effectLst/>
                <a:latin typeface="+mn-lt"/>
                <a:ea typeface="+mn-ea"/>
                <a:cs typeface="+mn-cs"/>
              </a:rPr>
              <a:t> all over when time is </a:t>
            </a:r>
            <a:r>
              <a:rPr lang="en-US" sz="1200" b="0" i="0" kern="1200" dirty="0" err="1">
                <a:solidFill>
                  <a:schemeClr val="tx1"/>
                </a:solidFill>
                <a:effectLst/>
                <a:latin typeface="+mn-lt"/>
                <a:ea typeface="+mn-ea"/>
                <a:cs typeface="+mn-cs"/>
              </a:rPr>
              <a:t>criticall</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Donate what</a:t>
            </a:r>
            <a:r>
              <a:rPr lang="en-US" sz="1200" b="0" i="0" kern="1200" baseline="0" dirty="0">
                <a:solidFill>
                  <a:schemeClr val="tx1"/>
                </a:solidFill>
                <a:effectLst/>
                <a:latin typeface="+mn-lt"/>
                <a:ea typeface="+mn-ea"/>
                <a:cs typeface="+mn-cs"/>
              </a:rPr>
              <a:t> you are good at – waste for programmers to paint </a:t>
            </a:r>
            <a:r>
              <a:rPr lang="en-US" sz="1200" b="0" i="0" kern="1200" baseline="0" dirty="0" err="1">
                <a:solidFill>
                  <a:schemeClr val="tx1"/>
                </a:solidFill>
                <a:effectLst/>
                <a:latin typeface="+mn-lt"/>
                <a:ea typeface="+mn-ea"/>
                <a:cs typeface="+mn-cs"/>
              </a:rPr>
              <a:t>fenses</a:t>
            </a:r>
            <a:r>
              <a:rPr lang="en-US" sz="1200" b="0" i="0" kern="1200" baseline="0" dirty="0">
                <a:solidFill>
                  <a:schemeClr val="tx1"/>
                </a:solidFill>
                <a:effectLst/>
                <a:latin typeface="+mn-lt"/>
                <a:ea typeface="+mn-ea"/>
                <a:cs typeface="+mn-cs"/>
              </a:rPr>
              <a:t>…</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3</a:t>
            </a:fld>
            <a:endParaRPr lang="he-IL"/>
          </a:p>
        </p:txBody>
      </p:sp>
    </p:spTree>
    <p:extLst>
      <p:ext uri="{BB962C8B-B14F-4D97-AF65-F5344CB8AC3E}">
        <p14:creationId xmlns:p14="http://schemas.microsoft.com/office/powerpoint/2010/main" val="2272492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list as pen &amp; paper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 policies and guide lines for</a:t>
            </a:r>
            <a:r>
              <a:rPr lang="en-US" sz="1200" b="0" i="0" kern="1200" baseline="0" dirty="0">
                <a:solidFill>
                  <a:schemeClr val="tx1"/>
                </a:solidFill>
                <a:effectLst/>
                <a:latin typeface="+mn-lt"/>
                <a:ea typeface="+mn-ea"/>
                <a:cs typeface="+mn-cs"/>
              </a:rPr>
              <a:t> the above</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seems that the main reason to go with </a:t>
            </a:r>
            <a:r>
              <a:rPr lang="en-US" sz="1200" b="0" i="0" kern="1200" dirty="0" err="1">
                <a:solidFill>
                  <a:schemeClr val="tx1"/>
                </a:solidFill>
                <a:effectLst/>
                <a:latin typeface="+mn-lt"/>
                <a:ea typeface="+mn-ea"/>
                <a:cs typeface="+mn-cs"/>
              </a:rPr>
              <a:t>AppVeyor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was the existing skillsets of contributors</a:t>
            </a:r>
            <a:r>
              <a:rPr lang="en-US" sz="1200" b="0" i="0" kern="1200" dirty="0">
                <a:solidFill>
                  <a:schemeClr val="tx1"/>
                </a:solidFill>
                <a:effectLst/>
                <a:latin typeface="+mn-lt"/>
                <a:ea typeface="+mn-ea"/>
                <a:cs typeface="+mn-cs"/>
              </a:rPr>
              <a:t>.</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27</a:t>
            </a:fld>
            <a:endParaRPr lang="he-IL"/>
          </a:p>
        </p:txBody>
      </p:sp>
    </p:spTree>
    <p:extLst>
      <p:ext uri="{BB962C8B-B14F-4D97-AF65-F5344CB8AC3E}">
        <p14:creationId xmlns:p14="http://schemas.microsoft.com/office/powerpoint/2010/main" val="1343168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allReady (&amp; Humanitarian Toolbox) is a project dedicated </a:t>
            </a:r>
            <a:r>
              <a:rPr lang="en-US" sz="1200" b="1" i="0" kern="1200" dirty="0">
                <a:solidFill>
                  <a:schemeClr val="tx1"/>
                </a:solidFill>
                <a:effectLst/>
                <a:latin typeface="+mn-lt"/>
                <a:ea typeface="+mn-ea"/>
                <a:cs typeface="+mn-cs"/>
              </a:rPr>
              <a:t>for contributing to the community </a:t>
            </a:r>
            <a:r>
              <a:rPr lang="en-US" sz="1200" b="0" i="0" kern="1200" dirty="0">
                <a:solidFill>
                  <a:schemeClr val="tx1"/>
                </a:solidFill>
                <a:effectLst/>
                <a:latin typeface="+mn-lt"/>
                <a:ea typeface="+mn-ea"/>
                <a:cs typeface="+mn-cs"/>
              </a:rPr>
              <a:t>preparing for and while disasters situations using skills developers have.</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challenges </a:t>
            </a:r>
          </a:p>
          <a:p>
            <a:r>
              <a:rPr lang="en-US" sz="1200" b="0" i="0" kern="1200" dirty="0">
                <a:solidFill>
                  <a:schemeClr val="tx1"/>
                </a:solidFill>
                <a:effectLst/>
                <a:latin typeface="+mn-lt"/>
                <a:ea typeface="+mn-ea"/>
                <a:cs typeface="+mn-cs"/>
              </a:rPr>
              <a:t>that are </a:t>
            </a:r>
            <a:r>
              <a:rPr lang="en-US" sz="1200" b="1" i="0" kern="1200" dirty="0">
                <a:solidFill>
                  <a:schemeClr val="tx1"/>
                </a:solidFill>
                <a:effectLst/>
                <a:latin typeface="+mn-lt"/>
                <a:ea typeface="+mn-ea"/>
                <a:cs typeface="+mn-cs"/>
              </a:rPr>
              <a:t>uncommon </a:t>
            </a:r>
            <a:r>
              <a:rPr lang="en-US" sz="1200" b="0" i="0" kern="1200" dirty="0">
                <a:solidFill>
                  <a:schemeClr val="tx1"/>
                </a:solidFill>
                <a:effectLst/>
                <a:latin typeface="+mn-lt"/>
                <a:ea typeface="+mn-ea"/>
                <a:cs typeface="+mn-cs"/>
              </a:rPr>
              <a:t>for a software project (taking in consideration unstable environment like - </a:t>
            </a:r>
            <a:r>
              <a:rPr lang="en-US" sz="1200" b="1" i="0" kern="1200" dirty="0">
                <a:solidFill>
                  <a:schemeClr val="tx1"/>
                </a:solidFill>
                <a:effectLst/>
                <a:latin typeface="+mn-lt"/>
                <a:ea typeface="+mn-ea"/>
                <a:cs typeface="+mn-cs"/>
              </a:rPr>
              <a:t>no reliable internet connection</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while the mission of the software might be vital,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well as </a:t>
            </a:r>
            <a:r>
              <a:rPr lang="en-US" sz="1200" b="1" i="0" kern="1200" dirty="0">
                <a:solidFill>
                  <a:schemeClr val="tx1"/>
                </a:solidFill>
                <a:effectLst/>
                <a:latin typeface="+mn-lt"/>
                <a:ea typeface="+mn-ea"/>
                <a:cs typeface="+mn-cs"/>
              </a:rPr>
              <a:t>common </a:t>
            </a:r>
            <a:r>
              <a:rPr lang="en-US" sz="1200" b="0" i="0" kern="1200" dirty="0">
                <a:solidFill>
                  <a:schemeClr val="tx1"/>
                </a:solidFill>
                <a:effectLst/>
                <a:latin typeface="+mn-lt"/>
                <a:ea typeface="+mn-ea"/>
                <a:cs typeface="+mn-cs"/>
              </a:rPr>
              <a:t>open source challenges (e.g. keeping </a:t>
            </a:r>
            <a:r>
              <a:rPr lang="en-US" sz="1200" b="1" i="0" kern="1200" dirty="0">
                <a:solidFill>
                  <a:schemeClr val="tx1"/>
                </a:solidFill>
                <a:effectLst/>
                <a:latin typeface="+mn-lt"/>
                <a:ea typeface="+mn-ea"/>
                <a:cs typeface="+mn-cs"/>
              </a:rPr>
              <a:t>quality of code base with over 100 contributors </a:t>
            </a:r>
            <a:r>
              <a:rPr lang="en-US" sz="1200" b="0" i="0" kern="1200" dirty="0">
                <a:solidFill>
                  <a:schemeClr val="tx1"/>
                </a:solidFill>
                <a:effectLst/>
                <a:latin typeface="+mn-lt"/>
                <a:ea typeface="+mn-ea"/>
                <a:cs typeface="+mn-cs"/>
              </a:rPr>
              <a:t>- all volunteers).</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Facing those challenges</a:t>
            </a:r>
          </a:p>
          <a:p>
            <a:r>
              <a:rPr lang="en-US" sz="1200" b="0" i="0" kern="1200" dirty="0">
                <a:solidFill>
                  <a:schemeClr val="tx1"/>
                </a:solidFill>
                <a:effectLst/>
                <a:latin typeface="+mn-lt"/>
                <a:ea typeface="+mn-ea"/>
                <a:cs typeface="+mn-cs"/>
              </a:rPr>
              <a:t>(taking advantage of </a:t>
            </a:r>
            <a:r>
              <a:rPr lang="en-US" sz="1200" b="1" i="0" kern="1200" dirty="0">
                <a:solidFill>
                  <a:schemeClr val="tx1"/>
                </a:solidFill>
                <a:effectLst/>
                <a:latin typeface="+mn-lt"/>
                <a:ea typeface="+mn-ea"/>
                <a:cs typeface="+mn-cs"/>
              </a:rPr>
              <a:t>SMS </a:t>
            </a:r>
            <a:r>
              <a:rPr lang="en-US" sz="1200" b="0" i="0" kern="1200" dirty="0">
                <a:solidFill>
                  <a:schemeClr val="tx1"/>
                </a:solidFill>
                <a:effectLst/>
                <a:latin typeface="+mn-lt"/>
                <a:ea typeface="+mn-ea"/>
                <a:cs typeface="+mn-cs"/>
              </a:rPr>
              <a:t>for communication, sending </a:t>
            </a:r>
            <a:r>
              <a:rPr lang="en-US" sz="1200" b="1" i="0" kern="1200" dirty="0">
                <a:solidFill>
                  <a:schemeClr val="tx1"/>
                </a:solidFill>
                <a:effectLst/>
                <a:latin typeface="+mn-lt"/>
                <a:ea typeface="+mn-ea"/>
                <a:cs typeface="+mn-cs"/>
              </a:rPr>
              <a:t>sparse messages </a:t>
            </a:r>
            <a:r>
              <a:rPr lang="en-US" sz="1200" b="0" i="0" kern="1200" dirty="0">
                <a:solidFill>
                  <a:schemeClr val="tx1"/>
                </a:solidFill>
                <a:effectLst/>
                <a:latin typeface="+mn-lt"/>
                <a:ea typeface="+mn-ea"/>
                <a:cs typeface="+mn-cs"/>
              </a:rPr>
              <a:t>when opportunity is available, </a:t>
            </a:r>
            <a:r>
              <a:rPr lang="en-US" sz="1200" b="1" i="0" kern="1200" dirty="0">
                <a:solidFill>
                  <a:schemeClr val="tx1"/>
                </a:solidFill>
                <a:effectLst/>
                <a:latin typeface="+mn-lt"/>
                <a:ea typeface="+mn-ea"/>
                <a:cs typeface="+mn-cs"/>
              </a:rPr>
              <a:t>push</a:t>
            </a:r>
            <a:r>
              <a:rPr lang="en-US" sz="1200" b="0" i="0" kern="1200" dirty="0">
                <a:solidFill>
                  <a:schemeClr val="tx1"/>
                </a:solidFill>
                <a:effectLst/>
                <a:latin typeface="+mn-lt"/>
                <a:ea typeface="+mn-ea"/>
                <a:cs typeface="+mn-cs"/>
              </a:rPr>
              <a:t> etc...) </a:t>
            </a:r>
          </a:p>
          <a:p>
            <a:r>
              <a:rPr lang="en-US" sz="1200" b="0" i="0" kern="1200" dirty="0">
                <a:solidFill>
                  <a:schemeClr val="tx1"/>
                </a:solidFill>
                <a:effectLst/>
                <a:latin typeface="+mn-lt"/>
                <a:ea typeface="+mn-ea"/>
                <a:cs typeface="+mn-cs"/>
              </a:rPr>
              <a:t>and standardization solutions (</a:t>
            </a:r>
            <a:r>
              <a:rPr lang="en-US" sz="1200" b="1" i="0" kern="1200" dirty="0">
                <a:solidFill>
                  <a:schemeClr val="tx1"/>
                </a:solidFill>
                <a:effectLst/>
                <a:latin typeface="+mn-lt"/>
                <a:ea typeface="+mn-ea"/>
                <a:cs typeface="+mn-cs"/>
              </a:rPr>
              <a:t>detailed guides </a:t>
            </a:r>
            <a:r>
              <a:rPr lang="en-US" sz="1200" b="0" i="0" kern="1200" dirty="0">
                <a:solidFill>
                  <a:schemeClr val="tx1"/>
                </a:solidFill>
                <a:effectLst/>
                <a:latin typeface="+mn-lt"/>
                <a:ea typeface="+mn-ea"/>
                <a:cs typeface="+mn-cs"/>
              </a:rPr>
              <a:t>for contribution, unit &amp; UI tests, CI).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of the time writing this chapter was spent on collecting information from varies sources and trying to put it together </a:t>
            </a:r>
          </a:p>
          <a:p>
            <a:r>
              <a:rPr lang="en-US" sz="1200" b="0" i="0" kern="1200" dirty="0">
                <a:solidFill>
                  <a:schemeClr val="tx1"/>
                </a:solidFill>
                <a:effectLst/>
                <a:latin typeface="+mn-lt"/>
                <a:ea typeface="+mn-ea"/>
                <a:cs typeface="+mn-cs"/>
              </a:rPr>
              <a:t>did not find a self-contained source overviewing the project from an architecture / meta point of view I am not sure to what extent the data we have collected is correct / full.</a:t>
            </a:r>
          </a:p>
          <a:p>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30</a:t>
            </a:fld>
            <a:endParaRPr lang="he-IL"/>
          </a:p>
        </p:txBody>
      </p:sp>
    </p:spTree>
    <p:extLst>
      <p:ext uri="{BB962C8B-B14F-4D97-AF65-F5344CB8AC3E}">
        <p14:creationId xmlns:p14="http://schemas.microsoft.com/office/powerpoint/2010/main" val="12768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allReady is providing logistics and a platform</a:t>
            </a:r>
            <a:r>
              <a:rPr lang="en-US" baseline="0" dirty="0"/>
              <a:t> for information feedback from disaster sites.</a:t>
            </a:r>
          </a:p>
          <a:p>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4</a:t>
            </a:fld>
            <a:endParaRPr lang="en-US"/>
          </a:p>
        </p:txBody>
      </p:sp>
    </p:spTree>
    <p:extLst>
      <p:ext uri="{BB962C8B-B14F-4D97-AF65-F5344CB8AC3E}">
        <p14:creationId xmlns:p14="http://schemas.microsoft.com/office/powerpoint/2010/main" val="407411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this slide a bit messy,</a:t>
            </a:r>
            <a:r>
              <a:rPr lang="en-US" baseline="0" dirty="0"/>
              <a:t> to send an vibes of unease at this topic</a:t>
            </a:r>
          </a:p>
          <a:p>
            <a:endParaRPr lang="en-US" baseline="0" dirty="0"/>
          </a:p>
          <a:p>
            <a:r>
              <a:rPr lang="en-US" baseline="0" dirty="0"/>
              <a:t>*** Changed “</a:t>
            </a:r>
            <a:r>
              <a:rPr lang="en-US" b="1" dirty="0"/>
              <a:t>The motives</a:t>
            </a:r>
            <a:r>
              <a:rPr lang="en-US" baseline="0" dirty="0"/>
              <a:t>” to “</a:t>
            </a:r>
            <a:r>
              <a:rPr lang="en-US" b="1" baseline="0" dirty="0"/>
              <a:t>why</a:t>
            </a:r>
            <a:r>
              <a:rPr lang="en-US" baseline="0" dirty="0"/>
              <a:t>”</a:t>
            </a:r>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5</a:t>
            </a:fld>
            <a:endParaRPr lang="en-US"/>
          </a:p>
        </p:txBody>
      </p:sp>
    </p:spTree>
    <p:extLst>
      <p:ext uri="{BB962C8B-B14F-4D97-AF65-F5344CB8AC3E}">
        <p14:creationId xmlns:p14="http://schemas.microsoft.com/office/powerpoint/2010/main" val="393138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dirty="0"/>
              <a:t> Changed “</a:t>
            </a:r>
            <a:r>
              <a:rPr lang="en-US" sz="1200" b="1" dirty="0"/>
              <a:t>services prior to the incident</a:t>
            </a:r>
            <a:r>
              <a:rPr lang="en-US" sz="1200" dirty="0"/>
              <a:t>” to “</a:t>
            </a:r>
            <a:r>
              <a:rPr lang="en-US" sz="1200" b="1" dirty="0"/>
              <a:t>with minimum latency</a:t>
            </a:r>
            <a:r>
              <a:rPr lang="en-US" sz="1200" dirty="0"/>
              <a:t>”</a:t>
            </a:r>
          </a:p>
          <a:p>
            <a:r>
              <a:rPr lang="en-US" sz="1200" dirty="0"/>
              <a:t>*** Changed “</a:t>
            </a:r>
            <a:r>
              <a:rPr lang="en-US" b="1" dirty="0"/>
              <a:t>Solution</a:t>
            </a:r>
            <a:r>
              <a:rPr lang="en-US" sz="1200" dirty="0"/>
              <a:t>” to “</a:t>
            </a:r>
            <a:r>
              <a:rPr lang="en-US" sz="1200" b="1" dirty="0"/>
              <a:t>How</a:t>
            </a:r>
            <a:r>
              <a:rPr lang="en-US" sz="1200" dirty="0"/>
              <a:t>”</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6</a:t>
            </a:fld>
            <a:endParaRPr lang="he-IL"/>
          </a:p>
        </p:txBody>
      </p:sp>
    </p:spTree>
    <p:extLst>
      <p:ext uri="{BB962C8B-B14F-4D97-AF65-F5344CB8AC3E}">
        <p14:creationId xmlns:p14="http://schemas.microsoft.com/office/powerpoint/2010/main" val="4241531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b="0" dirty="0"/>
              <a:t>Changed</a:t>
            </a:r>
            <a:r>
              <a:rPr lang="en-US" b="0" baseline="0" dirty="0"/>
              <a:t> “</a:t>
            </a:r>
            <a:r>
              <a:rPr lang="en-US" b="1" dirty="0"/>
              <a:t>Backing</a:t>
            </a:r>
            <a:r>
              <a:rPr lang="en-US" dirty="0"/>
              <a:t>” to “</a:t>
            </a:r>
            <a:r>
              <a:rPr lang="en-US" b="1" dirty="0"/>
              <a:t>Backed by</a:t>
            </a:r>
            <a:r>
              <a:rPr lang="en-US" dirty="0"/>
              <a:t>”</a:t>
            </a:r>
            <a:endParaRPr lang="he-IL" b="1" dirty="0"/>
          </a:p>
        </p:txBody>
      </p:sp>
      <p:sp>
        <p:nvSpPr>
          <p:cNvPr id="4" name="Slide Number Placeholder 3"/>
          <p:cNvSpPr>
            <a:spLocks noGrp="1"/>
          </p:cNvSpPr>
          <p:nvPr>
            <p:ph type="sldNum" sz="quarter" idx="10"/>
          </p:nvPr>
        </p:nvSpPr>
        <p:spPr/>
        <p:txBody>
          <a:bodyPr/>
          <a:lstStyle/>
          <a:p>
            <a:fld id="{CE15DB94-A4E9-49B8-8ACC-0860D2C8DCFF}" type="slidenum">
              <a:rPr lang="he-IL" smtClean="0"/>
              <a:t>7</a:t>
            </a:fld>
            <a:endParaRPr lang="he-IL"/>
          </a:p>
        </p:txBody>
      </p:sp>
    </p:spTree>
    <p:extLst>
      <p:ext uri="{BB962C8B-B14F-4D97-AF65-F5344CB8AC3E}">
        <p14:creationId xmlns:p14="http://schemas.microsoft.com/office/powerpoint/2010/main" val="1505683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b="0" dirty="0"/>
              <a:t>Red Cross and</a:t>
            </a:r>
            <a:r>
              <a:rPr lang="en-US" b="0" baseline="0" dirty="0"/>
              <a:t> similar organizations are taking the role of “product owner”</a:t>
            </a:r>
          </a:p>
          <a:p>
            <a:endParaRPr lang="en-US" b="0" baseline="0" dirty="0"/>
          </a:p>
          <a:p>
            <a:r>
              <a:rPr lang="en-US" b="1" baseline="0" dirty="0"/>
              <a:t>*** </a:t>
            </a:r>
            <a:r>
              <a:rPr lang="en-US" b="0" baseline="0" dirty="0"/>
              <a:t>Changed Image form android to Xamarin (Development is on Xamarin and hence can run on android IOS </a:t>
            </a:r>
            <a:r>
              <a:rPr lang="en-US" b="0" baseline="0" dirty="0" err="1"/>
              <a:t>etc</a:t>
            </a:r>
            <a:r>
              <a:rPr lang="en-US" b="0" baseline="0" dirty="0"/>
              <a:t>)</a:t>
            </a:r>
            <a:endParaRPr lang="en-US" b="0" dirty="0"/>
          </a:p>
        </p:txBody>
      </p:sp>
      <p:sp>
        <p:nvSpPr>
          <p:cNvPr id="4" name="Slide Number Placeholder 3"/>
          <p:cNvSpPr>
            <a:spLocks noGrp="1"/>
          </p:cNvSpPr>
          <p:nvPr>
            <p:ph type="sldNum" sz="quarter" idx="10"/>
          </p:nvPr>
        </p:nvSpPr>
        <p:spPr/>
        <p:txBody>
          <a:bodyPr/>
          <a:lstStyle/>
          <a:p>
            <a:fld id="{C85DBDC0-BF77-495B-A402-E415D05E744C}" type="slidenum">
              <a:rPr lang="en-US" smtClean="0"/>
              <a:t>8</a:t>
            </a:fld>
            <a:endParaRPr lang="en-US"/>
          </a:p>
        </p:txBody>
      </p:sp>
    </p:spTree>
    <p:extLst>
      <p:ext uri="{BB962C8B-B14F-4D97-AF65-F5344CB8AC3E}">
        <p14:creationId xmlns:p14="http://schemas.microsoft.com/office/powerpoint/2010/main" val="174611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fully ready yet, fixing</a:t>
            </a:r>
            <a:r>
              <a:rPr lang="en-US" baseline="0" dirty="0"/>
              <a:t> bugs found in tests</a:t>
            </a:r>
          </a:p>
          <a:p>
            <a:r>
              <a:rPr lang="en-US" b="1" baseline="0" dirty="0"/>
              <a:t>### </a:t>
            </a:r>
            <a:r>
              <a:rPr lang="en-US" baseline="0" dirty="0"/>
              <a:t>Is any software project ever fully ready? </a:t>
            </a:r>
            <a:r>
              <a:rPr lang="en-US" baseline="0"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9</a:t>
            </a:fld>
            <a:endParaRPr lang="en-US"/>
          </a:p>
        </p:txBody>
      </p:sp>
    </p:spTree>
    <p:extLst>
      <p:ext uri="{BB962C8B-B14F-4D97-AF65-F5344CB8AC3E}">
        <p14:creationId xmlns:p14="http://schemas.microsoft.com/office/powerpoint/2010/main" val="3523519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Note:</a:t>
            </a:r>
            <a:r>
              <a:rPr lang="en-US" b="0" dirty="0"/>
              <a:t> How do you make a POC for disaster handling?</a:t>
            </a:r>
            <a:r>
              <a:rPr lang="en-US" b="0" baseline="0" dirty="0"/>
              <a:t> I guess starting a fire is out of the question … </a:t>
            </a:r>
            <a:r>
              <a:rPr lang="en-US" b="0" baseline="0" dirty="0">
                <a:sym typeface="Wingdings" panose="05000000000000000000" pitchFamily="2" charset="2"/>
              </a:rPr>
              <a:t></a:t>
            </a:r>
            <a:endParaRPr lang="en-US" b="1" dirty="0"/>
          </a:p>
        </p:txBody>
      </p:sp>
      <p:sp>
        <p:nvSpPr>
          <p:cNvPr id="4" name="Slide Number Placeholder 3"/>
          <p:cNvSpPr>
            <a:spLocks noGrp="1"/>
          </p:cNvSpPr>
          <p:nvPr>
            <p:ph type="sldNum" sz="quarter" idx="10"/>
          </p:nvPr>
        </p:nvSpPr>
        <p:spPr/>
        <p:txBody>
          <a:bodyPr/>
          <a:lstStyle/>
          <a:p>
            <a:fld id="{C85DBDC0-BF77-495B-A402-E415D05E744C}" type="slidenum">
              <a:rPr lang="en-US" smtClean="0"/>
              <a:t>10</a:t>
            </a:fld>
            <a:endParaRPr lang="en-US"/>
          </a:p>
        </p:txBody>
      </p:sp>
    </p:spTree>
    <p:extLst>
      <p:ext uri="{BB962C8B-B14F-4D97-AF65-F5344CB8AC3E}">
        <p14:creationId xmlns:p14="http://schemas.microsoft.com/office/powerpoint/2010/main" val="11601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471962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46828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B7CA95-EE4F-4884-A97A-92CD5DBF2699}" type="slidenum">
              <a:rPr lang="he-IL" smtClean="0"/>
              <a:t>‹#›</a:t>
            </a:fld>
            <a:endParaRPr lang="he-IL"/>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68123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4171960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B7CA95-EE4F-4884-A97A-92CD5DBF2699}" type="slidenum">
              <a:rPr lang="he-IL" smtClean="0"/>
              <a:t>‹#›</a:t>
            </a:fld>
            <a:endParaRPr lang="he-IL"/>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88863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2019657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3728739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403511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01675" y="613368"/>
            <a:ext cx="6759420" cy="775594"/>
          </a:xfrm>
        </p:spPr>
        <p:txBody>
          <a:bodyPr/>
          <a:lstStyle/>
          <a:p>
            <a:r>
              <a:rPr lang="en-US" dirty="0"/>
              <a:t>Click to edit Master title style</a:t>
            </a:r>
          </a:p>
        </p:txBody>
      </p:sp>
      <p:sp>
        <p:nvSpPr>
          <p:cNvPr id="3" name="Content Placeholder 2"/>
          <p:cNvSpPr>
            <a:spLocks noGrp="1"/>
          </p:cNvSpPr>
          <p:nvPr>
            <p:ph idx="1"/>
          </p:nvPr>
        </p:nvSpPr>
        <p:spPr>
          <a:xfrm>
            <a:off x="3276600" y="2126222"/>
            <a:ext cx="6932611" cy="3777622"/>
          </a:xfrm>
          <a:solidFill>
            <a:schemeClr val="accent1">
              <a:alpha val="23000"/>
            </a:schemeClr>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337588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715331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50602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8" name="Footer Placeholder 7"/>
          <p:cNvSpPr>
            <a:spLocks noGrp="1"/>
          </p:cNvSpPr>
          <p:nvPr>
            <p:ph type="ftr" sz="quarter" idx="11"/>
          </p:nvPr>
        </p:nvSpPr>
        <p:spPr/>
        <p:txBody>
          <a:bodyPr/>
          <a:lstStyle/>
          <a:p>
            <a:endParaRPr lang="he-IL"/>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725104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4" name="Footer Placeholder 3"/>
          <p:cNvSpPr>
            <a:spLocks noGrp="1"/>
          </p:cNvSpPr>
          <p:nvPr>
            <p:ph type="ftr" sz="quarter" idx="11"/>
          </p:nvPr>
        </p:nvSpPr>
        <p:spPr/>
        <p:txBody>
          <a:bodyPr/>
          <a:lstStyle/>
          <a:p>
            <a:endParaRPr lang="he-IL"/>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2961663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3" name="Footer Placeholder 2"/>
          <p:cNvSpPr>
            <a:spLocks noGrp="1"/>
          </p:cNvSpPr>
          <p:nvPr>
            <p:ph type="ftr" sz="quarter" idx="11"/>
          </p:nvPr>
        </p:nvSpPr>
        <p:spPr/>
        <p:txBody>
          <a:bodyPr/>
          <a:lstStyle/>
          <a:p>
            <a:endParaRPr lang="he-IL"/>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4028142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2203162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כ"ח/סיון/תשע"ז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046587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l" rtl="0">
              <a:defRPr sz="900">
                <a:solidFill>
                  <a:schemeClr val="tx1">
                    <a:tint val="75000"/>
                  </a:schemeClr>
                </a:solidFill>
              </a:defRPr>
            </a:lvl1pPr>
          </a:lstStyle>
          <a:p>
            <a:fld id="{69B882B3-ACF3-47A4-8745-6C138D7673CA}" type="datetimeFigureOut">
              <a:rPr lang="he-IL" smtClean="0"/>
              <a:pPr/>
              <a:t>כ"ח/סיון/תשע"ז</a:t>
            </a:fld>
            <a:endParaRPr lang="he-IL"/>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rtl="0">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l" rtl="0">
              <a:defRPr sz="2000">
                <a:solidFill>
                  <a:srgbClr val="FEFFFF"/>
                </a:solidFill>
              </a:defRPr>
            </a:lvl1pPr>
          </a:lstStyle>
          <a:p>
            <a:fld id="{1FB7CA95-EE4F-4884-A97A-92CD5DBF2699}" type="slidenum">
              <a:rPr lang="he-IL" smtClean="0"/>
              <a:pPr/>
              <a:t>‹#›</a:t>
            </a:fld>
            <a:endParaRPr lang="he-IL"/>
          </a:p>
        </p:txBody>
      </p:sp>
    </p:spTree>
    <p:extLst>
      <p:ext uri="{BB962C8B-B14F-4D97-AF65-F5344CB8AC3E}">
        <p14:creationId xmlns:p14="http://schemas.microsoft.com/office/powerpoint/2010/main" val="1823269544"/>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hillipKatz/allReady/blob/master/docs/prerequisite_install_guide/prerequisite_install_guide.md" TargetMode="External"/><Relationship Id="rId2" Type="http://schemas.openxmlformats.org/officeDocument/2006/relationships/hyperlink" Target="https://github.com/PhillipKatz/allReady/blob/master/docs/git/gitprocess.md"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github.com/PhillipKatz/allReady/blob/master/docs/web_application/instructions.m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s://github.com/HTBox/allReady/issues/1929" TargetMode="External"/><Relationship Id="rId7" Type="http://schemas.openxmlformats.org/officeDocument/2006/relationships/hyperlink" Target="https://github.com/HTBox/allReady/issues/184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HTBox/allReady/issues/1844" TargetMode="External"/><Relationship Id="rId5" Type="http://schemas.openxmlformats.org/officeDocument/2006/relationships/hyperlink" Target="https://github.com/HTBox/allReady/issues/1550" TargetMode="External"/><Relationship Id="rId4" Type="http://schemas.openxmlformats.org/officeDocument/2006/relationships/hyperlink" Target="https://github.com/HTBox/allReady/issues/194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documentation/services/sql-database/" TargetMode="External"/><Relationship Id="rId2" Type="http://schemas.openxmlformats.org/officeDocument/2006/relationships/hyperlink" Target="https://azure.microsoft.com/en-us/documentation/services/app-service/web/" TargetMode="External"/><Relationship Id="rId1" Type="http://schemas.openxmlformats.org/officeDocument/2006/relationships/slideLayout" Target="../slideLayouts/slideLayout2.xml"/><Relationship Id="rId4" Type="http://schemas.openxmlformats.org/officeDocument/2006/relationships/hyperlink" Target="https://docs.microsoft.com/en-us/azure/storag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HTBox/allReady/blob/04456b9816ce918376e12d99c78bf434a444fed8/docs/prerequisite_install_guide/prerequisite_install_guide.md#running-test-cases" TargetMode="External"/><Relationship Id="rId3" Type="http://schemas.openxmlformats.org/officeDocument/2006/relationships/hyperlink" Target="https://github.com/HTBox/allReady/wiki/Entity-Framework-Core-Migration-Workflow" TargetMode="External"/><Relationship Id="rId7" Type="http://schemas.openxmlformats.org/officeDocument/2006/relationships/hyperlink" Target="https://github.com/HTBox/allReady/blob/04456b9816ce918376e12d99c78bf434a444fed8/docs/git/gitprocess.md#sending-changes-to-github"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lefthandedgoat.github.io/canopy/index.html" TargetMode="External"/><Relationship Id="rId5" Type="http://schemas.openxmlformats.org/officeDocument/2006/relationships/hyperlink" Target="https://github.com/HTBox/allReady/blob/04456b9816ce918376e12d99c78bf434a444fed8/docs/prerequisite_install_guide/prerequisite_install_guide.md#ui-tests" TargetMode="External"/><Relationship Id="rId4" Type="http://schemas.openxmlformats.org/officeDocument/2006/relationships/hyperlink" Target="https://github.com/HTBox/allReady/blob/04456b9816ce918376e12d99c78bf434a444fed8/docs/git/gitprocess.md" TargetMode="External"/><Relationship Id="rId9" Type="http://schemas.openxmlformats.org/officeDocument/2006/relationships/hyperlink" Target="https://www.appveyor.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HTBox/allReady/issues/18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htbox.org/mailinglist/subscribe?backingcontentid=13"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HTBox/allReady/blob/master/docs/git/gitprocess.md" TargetMode="External"/><Relationship Id="rId5" Type="http://schemas.openxmlformats.org/officeDocument/2006/relationships/hyperlink" Target="https://github.com/HTBox/allReady/blob/master/docs/prerequisite_install_guide/prerequisite_install_guide.md" TargetMode="External"/><Relationship Id="rId4" Type="http://schemas.openxmlformats.org/officeDocument/2006/relationships/hyperlink" Target="https://github.com/HTBox/allReady/wiki/Developer-Setup"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www.openhealthnews.com/content/global-disaster-information-network-gdin" TargetMode="External"/><Relationship Id="rId13" Type="http://schemas.openxmlformats.org/officeDocument/2006/relationships/hyperlink" Target="http://www.openhealthnews.com/resources/readygov" TargetMode="External"/><Relationship Id="rId3" Type="http://schemas.openxmlformats.org/officeDocument/2006/relationships/hyperlink" Target="http://www.openhealthnews.com/content/caribbean-disaster-emergency-response-agency-cdera" TargetMode="External"/><Relationship Id="rId7" Type="http://schemas.openxmlformats.org/officeDocument/2006/relationships/hyperlink" Target="http://www.frontlinesms.com/" TargetMode="External"/><Relationship Id="rId12" Type="http://schemas.openxmlformats.org/officeDocument/2006/relationships/hyperlink" Target="http://www.openhealthnews.com/content/open-ises" TargetMode="External"/><Relationship Id="rId17" Type="http://schemas.openxmlformats.org/officeDocument/2006/relationships/hyperlink" Target="http://www.openhealthnews.com/content/webems" TargetMode="External"/><Relationship Id="rId2" Type="http://schemas.openxmlformats.org/officeDocument/2006/relationships/hyperlink" Target="http://www.openhealthnews.com/resources/biosense-project" TargetMode="External"/><Relationship Id="rId16" Type="http://schemas.openxmlformats.org/officeDocument/2006/relationships/hyperlink" Target="http://www.openhealthnews.com/content/ushahidi" TargetMode="External"/><Relationship Id="rId1" Type="http://schemas.openxmlformats.org/officeDocument/2006/relationships/slideLayout" Target="../slideLayouts/slideLayout2.xml"/><Relationship Id="rId6" Type="http://schemas.openxmlformats.org/officeDocument/2006/relationships/hyperlink" Target="http://www.openhealthnews.com/content/federal-emergency-management-agency-fema" TargetMode="External"/><Relationship Id="rId11" Type="http://schemas.openxmlformats.org/officeDocument/2006/relationships/hyperlink" Target="http://www.openhealthnews.com/content/instedd" TargetMode="External"/><Relationship Id="rId5" Type="http://schemas.openxmlformats.org/officeDocument/2006/relationships/hyperlink" Target="http://www.openhealthnews.com/content/countermeasure-tracking-system-cts" TargetMode="External"/><Relationship Id="rId15" Type="http://schemas.openxmlformats.org/officeDocument/2006/relationships/hyperlink" Target="http://www.openhealthnews.com/content/trisano" TargetMode="External"/><Relationship Id="rId10" Type="http://schemas.openxmlformats.org/officeDocument/2006/relationships/hyperlink" Target="http://www.openhealthnews.com/content/hhs-office-preparedness-medical-emergency-response" TargetMode="External"/><Relationship Id="rId4" Type="http://schemas.openxmlformats.org/officeDocument/2006/relationships/hyperlink" Target="http://www.openhealthnews.com/content/cdc-widgets-gadgets" TargetMode="External"/><Relationship Id="rId9" Type="http://schemas.openxmlformats.org/officeDocument/2006/relationships/hyperlink" Target="http://www.openhealthnews.com/resources/health-alert-network-han" TargetMode="External"/><Relationship Id="rId14" Type="http://schemas.openxmlformats.org/officeDocument/2006/relationships/hyperlink" Target="http://www.openhealthnews.com/content/sahana-foundation-projec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TBox/allReady/milestone/23"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2" descr="all-ready-project-banner.jpg"/>
          <p:cNvPicPr>
            <a:picLocks noChangeAspect="1"/>
          </p:cNvPicPr>
          <p:nvPr/>
        </p:nvPicPr>
        <p:blipFill rotWithShape="1">
          <a:blip r:embed="rId2">
            <a:extLst>
              <a:ext uri="{28A0092B-C50C-407E-A947-70E740481C1C}">
                <a14:useLocalDpi xmlns:a14="http://schemas.microsoft.com/office/drawing/2010/main" val="0"/>
              </a:ext>
            </a:extLst>
          </a:blip>
          <a:srcRect r="2" b="601"/>
          <a:stretch/>
        </p:blipFill>
        <p:spPr>
          <a:xfrm>
            <a:off x="2589212" y="2266430"/>
            <a:ext cx="8915400" cy="3854971"/>
          </a:xfrm>
          <a:prstGeom prst="rect">
            <a:avLst/>
          </a:prstGeom>
        </p:spPr>
      </p:pic>
      <p:sp>
        <p:nvSpPr>
          <p:cNvPr id="2" name="Title 1"/>
          <p:cNvSpPr>
            <a:spLocks noGrp="1"/>
          </p:cNvSpPr>
          <p:nvPr>
            <p:ph type="ctrTitle"/>
          </p:nvPr>
        </p:nvSpPr>
        <p:spPr>
          <a:xfrm>
            <a:off x="2589213" y="4775200"/>
            <a:ext cx="8915399" cy="823448"/>
          </a:xfrm>
        </p:spPr>
        <p:txBody>
          <a:bodyPr>
            <a:normAutofit/>
          </a:bodyPr>
          <a:lstStyle/>
          <a:p>
            <a:endParaRPr lang="he-IL" sz="4400"/>
          </a:p>
        </p:txBody>
      </p:sp>
      <p:sp>
        <p:nvSpPr>
          <p:cNvPr id="3" name="Subtitle 2"/>
          <p:cNvSpPr>
            <a:spLocks noGrp="1"/>
          </p:cNvSpPr>
          <p:nvPr>
            <p:ph type="subTitle" idx="1"/>
          </p:nvPr>
        </p:nvSpPr>
        <p:spPr>
          <a:xfrm>
            <a:off x="2589213" y="5598647"/>
            <a:ext cx="8915399" cy="522754"/>
          </a:xfrm>
        </p:spPr>
        <p:txBody>
          <a:bodyPr>
            <a:normAutofit/>
          </a:bodyPr>
          <a:lstStyle/>
          <a:p>
            <a:pPr rtl="0"/>
            <a:endParaRPr lang="he-IL"/>
          </a:p>
        </p:txBody>
      </p:sp>
      <p:sp>
        <p:nvSpPr>
          <p:cNvPr id="49" name="Subtitle 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8278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997" y="647260"/>
            <a:ext cx="2638832" cy="776427"/>
          </a:xfrm>
        </p:spPr>
        <p:txBody>
          <a:bodyPr/>
          <a:lstStyle/>
          <a:p>
            <a:r>
              <a:rPr lang="en-US" dirty="0"/>
              <a:t>Feasibility</a:t>
            </a:r>
          </a:p>
        </p:txBody>
      </p:sp>
      <p:sp>
        <p:nvSpPr>
          <p:cNvPr id="3" name="Content Placeholder 2"/>
          <p:cNvSpPr>
            <a:spLocks noGrp="1"/>
          </p:cNvSpPr>
          <p:nvPr>
            <p:ph idx="1"/>
          </p:nvPr>
        </p:nvSpPr>
        <p:spPr>
          <a:xfrm>
            <a:off x="1284789" y="1628854"/>
            <a:ext cx="8715737" cy="4367357"/>
          </a:xfrm>
        </p:spPr>
        <p:txBody>
          <a:bodyPr/>
          <a:lstStyle/>
          <a:p>
            <a:r>
              <a:rPr lang="en-US" dirty="0"/>
              <a:t>Though no demonstrations were made, the program does not lack the necessary backing for it to succeed.</a:t>
            </a:r>
          </a:p>
        </p:txBody>
      </p:sp>
      <p:grpSp>
        <p:nvGrpSpPr>
          <p:cNvPr id="4" name="Group 3"/>
          <p:cNvGrpSpPr/>
          <p:nvPr/>
        </p:nvGrpSpPr>
        <p:grpSpPr>
          <a:xfrm>
            <a:off x="6192456" y="2361235"/>
            <a:ext cx="5532871" cy="4086389"/>
            <a:chOff x="5153891" y="1357900"/>
            <a:chExt cx="6525137" cy="4835081"/>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891" y="1357900"/>
              <a:ext cx="6525137" cy="48350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3891" y="1357900"/>
              <a:ext cx="2521732" cy="2070920"/>
            </a:xfrm>
            <a:prstGeom prst="rect">
              <a:avLst/>
            </a:prstGeom>
          </p:spPr>
        </p:pic>
      </p:grpSp>
    </p:spTree>
    <p:extLst>
      <p:ext uri="{BB962C8B-B14F-4D97-AF65-F5344CB8AC3E}">
        <p14:creationId xmlns:p14="http://schemas.microsoft.com/office/powerpoint/2010/main" val="2678527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a:t>
            </a:r>
          </a:p>
        </p:txBody>
      </p:sp>
      <p:sp>
        <p:nvSpPr>
          <p:cNvPr id="3" name="Content Placeholder 2"/>
          <p:cNvSpPr>
            <a:spLocks noGrp="1"/>
          </p:cNvSpPr>
          <p:nvPr>
            <p:ph idx="1"/>
          </p:nvPr>
        </p:nvSpPr>
        <p:spPr>
          <a:xfrm>
            <a:off x="1286787" y="1501533"/>
            <a:ext cx="5853545" cy="4351339"/>
          </a:xfrm>
        </p:spPr>
        <p:txBody>
          <a:bodyPr>
            <a:normAutofit/>
          </a:bodyPr>
          <a:lstStyle/>
          <a:p>
            <a:r>
              <a:rPr lang="en-US" dirty="0"/>
              <a:t>Open Source</a:t>
            </a:r>
          </a:p>
          <a:p>
            <a:r>
              <a:rPr lang="en-US" dirty="0"/>
              <a:t>Developers:</a:t>
            </a:r>
          </a:p>
          <a:p>
            <a:pPr lvl="1"/>
            <a:r>
              <a:rPr lang="en-US" dirty="0"/>
              <a:t>Contributions from github community (through good will)</a:t>
            </a:r>
          </a:p>
          <a:p>
            <a:pPr lvl="1"/>
            <a:r>
              <a:rPr lang="en-US" dirty="0"/>
              <a:t>Core team, guided and advised by Microsoft experts</a:t>
            </a:r>
          </a:p>
          <a:p>
            <a:r>
              <a:rPr lang="en-US" dirty="0"/>
              <a:t>Development tools:</a:t>
            </a:r>
          </a:p>
          <a:p>
            <a:pPr lvl="1"/>
            <a:r>
              <a:rPr lang="en-US" dirty="0"/>
              <a:t>Data is saved on Azure servers, donated by Microsoft</a:t>
            </a:r>
          </a:p>
          <a:p>
            <a:pPr lvl="1"/>
            <a:r>
              <a:rPr lang="en-US" dirty="0"/>
              <a:t>Developed on Visual Studio, and various additive tools, also dedicated to the good cause by Microsoft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332" y="453826"/>
            <a:ext cx="4213467" cy="5723137"/>
          </a:xfrm>
          <a:prstGeom prst="rect">
            <a:avLst/>
          </a:prstGeom>
        </p:spPr>
      </p:pic>
    </p:spTree>
    <p:extLst>
      <p:ext uri="{BB962C8B-B14F-4D97-AF65-F5344CB8AC3E}">
        <p14:creationId xmlns:p14="http://schemas.microsoft.com/office/powerpoint/2010/main" val="263904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084" y="658834"/>
            <a:ext cx="8911687" cy="1280890"/>
          </a:xfrm>
        </p:spPr>
        <p:txBody>
          <a:bodyPr/>
          <a:lstStyle/>
          <a:p>
            <a:r>
              <a:rPr lang="en-US" dirty="0"/>
              <a:t>Documentation</a:t>
            </a:r>
          </a:p>
        </p:txBody>
      </p:sp>
      <p:sp>
        <p:nvSpPr>
          <p:cNvPr id="3" name="Content Placeholder 2"/>
          <p:cNvSpPr>
            <a:spLocks noGrp="1"/>
          </p:cNvSpPr>
          <p:nvPr>
            <p:ph idx="1"/>
          </p:nvPr>
        </p:nvSpPr>
        <p:spPr>
          <a:xfrm>
            <a:off x="1660001" y="1644127"/>
            <a:ext cx="4578927" cy="2650081"/>
          </a:xfrm>
        </p:spPr>
        <p:txBody>
          <a:bodyPr>
            <a:normAutofit/>
          </a:bodyPr>
          <a:lstStyle/>
          <a:p>
            <a:pPr marL="0" indent="0">
              <a:buNone/>
            </a:pPr>
            <a:r>
              <a:rPr lang="en-US" dirty="0" err="1">
                <a:hlinkClick r:id="rId2"/>
              </a:rPr>
              <a:t>Git</a:t>
            </a:r>
            <a:r>
              <a:rPr lang="en-US" dirty="0">
                <a:hlinkClick r:id="rId2"/>
              </a:rPr>
              <a:t> Usage for already</a:t>
            </a:r>
            <a:endParaRPr lang="en-US" dirty="0"/>
          </a:p>
          <a:p>
            <a:pPr marL="0" indent="0">
              <a:buNone/>
            </a:pPr>
            <a:endParaRPr lang="en-US" dirty="0"/>
          </a:p>
          <a:p>
            <a:pPr marL="0" indent="0">
              <a:buNone/>
            </a:pPr>
            <a:r>
              <a:rPr lang="en-US" dirty="0">
                <a:hlinkClick r:id="rId3"/>
              </a:rPr>
              <a:t>Prerequisite Install Guide</a:t>
            </a:r>
            <a:endParaRPr lang="en-US" dirty="0"/>
          </a:p>
          <a:p>
            <a:pPr marL="0" indent="0">
              <a:buNone/>
            </a:pPr>
            <a:endParaRPr lang="en-US" dirty="0"/>
          </a:p>
          <a:p>
            <a:pPr marL="0" indent="0">
              <a:buNone/>
            </a:pPr>
            <a:r>
              <a:rPr lang="en-US" dirty="0">
                <a:hlinkClick r:id="rId4"/>
              </a:rPr>
              <a:t>Event instructions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3418" y="365125"/>
            <a:ext cx="4440382" cy="347653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0331" y="4628523"/>
            <a:ext cx="4946555" cy="1107259"/>
          </a:xfrm>
          <a:prstGeom prst="rect">
            <a:avLst/>
          </a:prstGeom>
        </p:spPr>
      </p:pic>
    </p:spTree>
    <p:extLst>
      <p:ext uri="{BB962C8B-B14F-4D97-AF65-F5344CB8AC3E}">
        <p14:creationId xmlns:p14="http://schemas.microsoft.com/office/powerpoint/2010/main" val="47730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295" y="635684"/>
            <a:ext cx="8911687" cy="1280890"/>
          </a:xfrm>
        </p:spPr>
        <p:txBody>
          <a:bodyPr/>
          <a:lstStyle/>
          <a:p>
            <a:r>
              <a:rPr lang="en-US" dirty="0"/>
              <a:t>Design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18865" y="1916574"/>
            <a:ext cx="7418183" cy="4722655"/>
          </a:xfrm>
        </p:spPr>
      </p:pic>
      <p:sp>
        <p:nvSpPr>
          <p:cNvPr id="6" name="Content Placeholder 2"/>
          <p:cNvSpPr txBox="1">
            <a:spLocks/>
          </p:cNvSpPr>
          <p:nvPr/>
        </p:nvSpPr>
        <p:spPr>
          <a:xfrm>
            <a:off x="1875295" y="1381332"/>
            <a:ext cx="8009485" cy="535242"/>
          </a:xfrm>
          <a:prstGeom prst="rect">
            <a:avLst/>
          </a:prstGeom>
          <a:solidFill>
            <a:schemeClr val="accent1">
              <a:alpha val="23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Mostly driven by volunteers, runs on Azure database infrastructure</a:t>
            </a:r>
          </a:p>
        </p:txBody>
      </p:sp>
    </p:spTree>
    <p:extLst>
      <p:ext uri="{BB962C8B-B14F-4D97-AF65-F5344CB8AC3E}">
        <p14:creationId xmlns:p14="http://schemas.microsoft.com/office/powerpoint/2010/main" val="299118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145" y="635685"/>
            <a:ext cx="8911687" cy="1280890"/>
          </a:xfrm>
        </p:spPr>
        <p:txBody>
          <a:bodyPr/>
          <a:lstStyle/>
          <a:p>
            <a:r>
              <a:rPr lang="en-US" dirty="0"/>
              <a:t>Features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024" y="1799519"/>
            <a:ext cx="7230484" cy="5058481"/>
          </a:xfrm>
          <a:prstGeom prst="rect">
            <a:avLst/>
          </a:prstGeom>
        </p:spPr>
      </p:pic>
      <p:sp>
        <p:nvSpPr>
          <p:cNvPr id="6" name="Content Placeholder 2"/>
          <p:cNvSpPr txBox="1">
            <a:spLocks/>
          </p:cNvSpPr>
          <p:nvPr/>
        </p:nvSpPr>
        <p:spPr>
          <a:xfrm>
            <a:off x="1284987" y="1716998"/>
            <a:ext cx="3368037" cy="2229969"/>
          </a:xfrm>
          <a:prstGeom prst="rect">
            <a:avLst/>
          </a:prstGeom>
          <a:solidFill>
            <a:schemeClr val="accent1">
              <a:alpha val="23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t>Interface for volunteers;</a:t>
            </a:r>
          </a:p>
          <a:p>
            <a:r>
              <a:rPr lang="en-US" dirty="0"/>
              <a:t>Information gathering</a:t>
            </a:r>
          </a:p>
          <a:p>
            <a:r>
              <a:rPr lang="en-US" dirty="0"/>
              <a:t>Coordination</a:t>
            </a:r>
          </a:p>
          <a:p>
            <a:r>
              <a:rPr lang="en-US" dirty="0"/>
              <a:t>Data Management</a:t>
            </a:r>
          </a:p>
          <a:p>
            <a:pPr marL="0" indent="0">
              <a:buNone/>
            </a:pPr>
            <a:endParaRPr lang="en-US" dirty="0"/>
          </a:p>
        </p:txBody>
      </p:sp>
    </p:spTree>
    <p:extLst>
      <p:ext uri="{BB962C8B-B14F-4D97-AF65-F5344CB8AC3E}">
        <p14:creationId xmlns:p14="http://schemas.microsoft.com/office/powerpoint/2010/main" val="3420658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analysis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93091" y="2085542"/>
            <a:ext cx="7095801" cy="2463309"/>
          </a:xfr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111" y="2085542"/>
            <a:ext cx="2506446" cy="2457106"/>
          </a:xfrm>
          <a:prstGeom prst="rect">
            <a:avLst/>
          </a:prstGeom>
        </p:spPr>
      </p:pic>
      <p:sp>
        <p:nvSpPr>
          <p:cNvPr id="9" name="Content Placeholder 2"/>
          <p:cNvSpPr txBox="1">
            <a:spLocks/>
          </p:cNvSpPr>
          <p:nvPr/>
        </p:nvSpPr>
        <p:spPr>
          <a:xfrm>
            <a:off x="1412110" y="5239228"/>
            <a:ext cx="10376782" cy="1255767"/>
          </a:xfrm>
          <a:prstGeom prst="rect">
            <a:avLst/>
          </a:prstGeom>
          <a:solidFill>
            <a:schemeClr val="accent1">
              <a:alpha val="23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The code seems to be a bit tangled, though well-categorized.</a:t>
            </a:r>
          </a:p>
          <a:p>
            <a:r>
              <a:rPr lang="en-US" sz="2000" dirty="0"/>
              <a:t>allReady's app is sparse at its structure (reasonable for a project largely developed by volunteers), and is somewhat tangles.</a:t>
            </a:r>
          </a:p>
        </p:txBody>
      </p:sp>
    </p:spTree>
    <p:extLst>
      <p:ext uri="{BB962C8B-B14F-4D97-AF65-F5344CB8AC3E}">
        <p14:creationId xmlns:p14="http://schemas.microsoft.com/office/powerpoint/2010/main" val="862544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699" y="648182"/>
            <a:ext cx="5773293" cy="798653"/>
          </a:xfrm>
        </p:spPr>
        <p:txBody>
          <a:bodyPr/>
          <a:lstStyle/>
          <a:p>
            <a:r>
              <a:rPr lang="en-US" dirty="0"/>
              <a:t>Context Diagram</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4342" y="1446834"/>
            <a:ext cx="8643815" cy="5086071"/>
          </a:xfrm>
          <a:prstGeom prst="rect">
            <a:avLst/>
          </a:prstGeom>
        </p:spPr>
      </p:pic>
    </p:spTree>
    <p:extLst>
      <p:ext uri="{BB962C8B-B14F-4D97-AF65-F5344CB8AC3E}">
        <p14:creationId xmlns:p14="http://schemas.microsoft.com/office/powerpoint/2010/main" val="3142557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Stakeholders</a:t>
            </a:r>
          </a:p>
        </p:txBody>
      </p:sp>
      <p:sp>
        <p:nvSpPr>
          <p:cNvPr id="5" name="Content Placeholder 4"/>
          <p:cNvSpPr>
            <a:spLocks noGrp="1"/>
          </p:cNvSpPr>
          <p:nvPr>
            <p:ph idx="1"/>
          </p:nvPr>
        </p:nvSpPr>
        <p:spPr>
          <a:xfrm>
            <a:off x="1701675" y="1852382"/>
            <a:ext cx="10162375" cy="4572000"/>
          </a:xfrm>
        </p:spPr>
        <p:txBody>
          <a:bodyPr>
            <a:normAutofit lnSpcReduction="10000"/>
          </a:bodyPr>
          <a:lstStyle/>
          <a:p>
            <a:r>
              <a:rPr lang="en-US" b="1" dirty="0"/>
              <a:t>Assessors</a:t>
            </a:r>
            <a:r>
              <a:rPr lang="en-US" dirty="0"/>
              <a:t>, who check for compliance. Working in tandem with the allReady staff, relying on their results and handing requests and feedback.</a:t>
            </a:r>
          </a:p>
          <a:p>
            <a:pPr lvl="1"/>
            <a:r>
              <a:rPr lang="en-US" dirty="0"/>
              <a:t>Red Cross: (Director: @Jim McGowan)</a:t>
            </a:r>
          </a:p>
          <a:p>
            <a:r>
              <a:rPr lang="en-US" b="1" dirty="0"/>
              <a:t>Communicators</a:t>
            </a:r>
            <a:r>
              <a:rPr lang="en-US" dirty="0"/>
              <a:t>, who create documents and training. Most of the documents are yet to be written, with the exception of the "getting started" tutorials for volunteers, which were written by allReady's core-developers</a:t>
            </a:r>
          </a:p>
          <a:p>
            <a:pPr lvl="1"/>
            <a:r>
              <a:rPr lang="en-US" dirty="0"/>
              <a:t>Github contributors</a:t>
            </a:r>
          </a:p>
          <a:p>
            <a:r>
              <a:rPr lang="en-US" b="1" dirty="0"/>
              <a:t>Developers</a:t>
            </a:r>
            <a:r>
              <a:rPr lang="en-US" dirty="0"/>
              <a:t>, who create the system / Maintainers, who evolve and fix the system</a:t>
            </a:r>
          </a:p>
          <a:p>
            <a:pPr lvl="1"/>
            <a:r>
              <a:rPr lang="en-US" b="1" i="1" dirty="0"/>
              <a:t>Core developers</a:t>
            </a:r>
            <a:r>
              <a:rPr lang="en-US" dirty="0"/>
              <a:t>: Staff skilled in management, knowledgeable in programming; mainly in Web, SQL, .NET, and AngularJS</a:t>
            </a:r>
          </a:p>
          <a:p>
            <a:pPr lvl="2"/>
            <a:r>
              <a:rPr lang="en-US" dirty="0"/>
              <a:t>Web team (</a:t>
            </a:r>
            <a:r>
              <a:rPr lang="en-US" dirty="0" err="1"/>
              <a:t>Rohit</a:t>
            </a:r>
            <a:r>
              <a:rPr lang="en-US" dirty="0"/>
              <a:t>, Elizabeth, Matt, Dan, Daniel, Glen, Connie)</a:t>
            </a:r>
          </a:p>
          <a:p>
            <a:pPr lvl="2"/>
            <a:r>
              <a:rPr lang="en-US" dirty="0"/>
              <a:t>Mobile team: (Jimmy, Dmitry, </a:t>
            </a:r>
            <a:r>
              <a:rPr lang="en-US" dirty="0" err="1"/>
              <a:t>Parashuram</a:t>
            </a:r>
            <a:r>
              <a:rPr lang="en-US" dirty="0"/>
              <a:t>, Louis, Guillaume)</a:t>
            </a:r>
          </a:p>
          <a:p>
            <a:pPr lvl="1"/>
            <a:r>
              <a:rPr lang="en-US" b="1" i="1" dirty="0"/>
              <a:t>Volunteering coders</a:t>
            </a:r>
            <a:r>
              <a:rPr lang="en-US" dirty="0"/>
              <a:t>:</a:t>
            </a:r>
          </a:p>
          <a:p>
            <a:pPr lvl="2"/>
            <a:r>
              <a:rPr lang="en-US" dirty="0"/>
              <a:t>open-source contributors who volunteer to work on the improvement of allReady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365125"/>
            <a:ext cx="2740602" cy="123901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5962" y="365125"/>
            <a:ext cx="1325563" cy="1325563"/>
          </a:xfrm>
          <a:prstGeom prst="rect">
            <a:avLst/>
          </a:prstGeom>
        </p:spPr>
      </p:pic>
    </p:spTree>
    <p:extLst>
      <p:ext uri="{BB962C8B-B14F-4D97-AF65-F5344CB8AC3E}">
        <p14:creationId xmlns:p14="http://schemas.microsoft.com/office/powerpoint/2010/main" val="1506206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Stakeholders</a:t>
            </a:r>
          </a:p>
        </p:txBody>
      </p:sp>
      <p:sp>
        <p:nvSpPr>
          <p:cNvPr id="5" name="Content Placeholder 4"/>
          <p:cNvSpPr>
            <a:spLocks noGrp="1" noChangeAspect="1"/>
          </p:cNvSpPr>
          <p:nvPr>
            <p:ph idx="1"/>
          </p:nvPr>
        </p:nvSpPr>
        <p:spPr>
          <a:xfrm>
            <a:off x="1702800" y="1854000"/>
            <a:ext cx="10162800" cy="4572000"/>
          </a:xfrm>
        </p:spPr>
        <p:txBody>
          <a:bodyPr>
            <a:normAutofit lnSpcReduction="10000"/>
          </a:bodyPr>
          <a:lstStyle/>
          <a:p>
            <a:r>
              <a:rPr lang="en-US" b="1" dirty="0"/>
              <a:t>Production Engineers</a:t>
            </a:r>
            <a:r>
              <a:rPr lang="en-US" dirty="0"/>
              <a:t>, who are responsible for the deployment environment.</a:t>
            </a:r>
          </a:p>
          <a:p>
            <a:r>
              <a:rPr lang="en-US" b="1" dirty="0"/>
              <a:t>Core developers</a:t>
            </a:r>
            <a:r>
              <a:rPr lang="en-US" dirty="0"/>
              <a:t>: Staff skilled in management, supervising and directing the development of allReady; Seth Juarez (technical) Dmitry </a:t>
            </a:r>
            <a:r>
              <a:rPr lang="en-US" dirty="0" err="1"/>
              <a:t>Lyalin</a:t>
            </a:r>
            <a:r>
              <a:rPr lang="en-US" dirty="0"/>
              <a:t> (Senior Product Manager) Brady </a:t>
            </a:r>
            <a:r>
              <a:rPr lang="en-US" dirty="0" err="1"/>
              <a:t>Gaster</a:t>
            </a:r>
            <a:r>
              <a:rPr lang="en-US" dirty="0"/>
              <a:t> (Program Manager) </a:t>
            </a:r>
            <a:r>
              <a:rPr lang="en-US" dirty="0" err="1"/>
              <a:t>Kirupa</a:t>
            </a:r>
            <a:r>
              <a:rPr lang="en-US" dirty="0"/>
              <a:t> </a:t>
            </a:r>
            <a:r>
              <a:rPr lang="en-US" dirty="0" err="1"/>
              <a:t>Chinnathambi</a:t>
            </a:r>
            <a:r>
              <a:rPr lang="en-US" dirty="0"/>
              <a:t> (Senior Program Manager) Pranav Rastogi (Program Manager) </a:t>
            </a:r>
            <a:r>
              <a:rPr lang="en-US" dirty="0" err="1"/>
              <a:t>Tarvis</a:t>
            </a:r>
            <a:r>
              <a:rPr lang="en-US" dirty="0"/>
              <a:t> </a:t>
            </a:r>
            <a:r>
              <a:rPr lang="en-US" dirty="0" err="1"/>
              <a:t>Lowdermilk</a:t>
            </a:r>
            <a:r>
              <a:rPr lang="en-US" dirty="0"/>
              <a:t> (UX designer) Zlatko </a:t>
            </a:r>
            <a:r>
              <a:rPr lang="en-US" dirty="0" err="1"/>
              <a:t>Knezevic</a:t>
            </a:r>
            <a:r>
              <a:rPr lang="en-US" dirty="0"/>
              <a:t> (Program Manager) Jeff Fritz (Senior Program Manager)</a:t>
            </a:r>
          </a:p>
          <a:p>
            <a:r>
              <a:rPr lang="en-US" b="1" dirty="0"/>
              <a:t>Suppliers</a:t>
            </a:r>
            <a:r>
              <a:rPr lang="en-US" dirty="0"/>
              <a:t>, who provide parts of the system. External companies which provide tools/ professional advisory/ software infrastructure Microsoft (contributing working platform, free server use and storage, and professional advisory and guidance) and various contributors</a:t>
            </a:r>
          </a:p>
          <a:p>
            <a:r>
              <a:rPr lang="en-US" b="1" dirty="0"/>
              <a:t>Support Staff</a:t>
            </a:r>
            <a:r>
              <a:rPr lang="en-US" dirty="0"/>
              <a:t>, who help people to use the system. Technical staff, who help participants with hardware installation Volunteers with various helpful skills during the emergency of unexpected disasters Various others. For example, people who help raise readiness in a town by assisting in the installation of smoke detectors wherever the residents can't do so on their own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102" y="494423"/>
            <a:ext cx="1769226" cy="126373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053" y="494422"/>
            <a:ext cx="2371075" cy="12637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882" y="494422"/>
            <a:ext cx="1025197" cy="1263733"/>
          </a:xfrm>
          <a:prstGeom prst="rect">
            <a:avLst/>
          </a:prstGeom>
        </p:spPr>
      </p:pic>
    </p:spTree>
    <p:extLst>
      <p:ext uri="{BB962C8B-B14F-4D97-AF65-F5344CB8AC3E}">
        <p14:creationId xmlns:p14="http://schemas.microsoft.com/office/powerpoint/2010/main" val="159780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noChangeAspect="1"/>
          </p:cNvSpPr>
          <p:nvPr/>
        </p:nvSpPr>
        <p:spPr>
          <a:xfrm>
            <a:off x="1702800" y="1854000"/>
            <a:ext cx="10162800" cy="4572000"/>
          </a:xfrm>
          <a:prstGeom prst="rect">
            <a:avLst/>
          </a:prstGeom>
          <a:solidFill>
            <a:schemeClr val="accent1">
              <a:alpha val="23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a:t>System Administrators</a:t>
            </a:r>
            <a:r>
              <a:rPr lang="en-US"/>
              <a:t>, who keep it running. Main manager (Richard Campbell) Advisors from Microsoft (backlog /pool / task-sharing management , operation monitoring and various logistics)</a:t>
            </a:r>
          </a:p>
          <a:p>
            <a:r>
              <a:rPr lang="en-US" b="1"/>
              <a:t>Testers</a:t>
            </a:r>
            <a:r>
              <a:rPr lang="en-US"/>
              <a:t>, who verify that it works. Every programmer (core developer or contributor) is required to make his own test and make sure his addition / revision works well.</a:t>
            </a:r>
          </a:p>
          <a:p>
            <a:r>
              <a:rPr lang="en-US" b="1"/>
              <a:t>Users</a:t>
            </a:r>
            <a:r>
              <a:rPr lang="en-US"/>
              <a:t>, who have to use the system directly. The organizations which physically deal with the disaster by aiding the locals, and the aided victims of the disastrous event. Examples for emergency services: Red Cross, Police, Fire-fighters... Examples for victims: people from towns caught in hurricane/earthquake/forest fires</a:t>
            </a:r>
            <a:endParaRPr lang="en-US" dirty="0"/>
          </a:p>
        </p:txBody>
      </p:sp>
      <p:sp>
        <p:nvSpPr>
          <p:cNvPr id="2" name="Title 1"/>
          <p:cNvSpPr>
            <a:spLocks noGrp="1"/>
          </p:cNvSpPr>
          <p:nvPr>
            <p:ph type="title"/>
          </p:nvPr>
        </p:nvSpPr>
        <p:spPr/>
        <p:txBody>
          <a:bodyPr/>
          <a:lstStyle/>
          <a:p>
            <a:r>
              <a:rPr lang="en-US" dirty="0"/>
              <a:t>Stakeholders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4344" y="568831"/>
            <a:ext cx="1189326" cy="118932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4474" y="568831"/>
            <a:ext cx="1189326" cy="1189326"/>
          </a:xfrm>
          <a:prstGeom prst="rect">
            <a:avLst/>
          </a:prstGeom>
        </p:spPr>
      </p:pic>
    </p:spTree>
    <p:extLst>
      <p:ext uri="{BB962C8B-B14F-4D97-AF65-F5344CB8AC3E}">
        <p14:creationId xmlns:p14="http://schemas.microsoft.com/office/powerpoint/2010/main" val="77617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846" y="647260"/>
            <a:ext cx="8911687" cy="1280890"/>
          </a:xfrm>
        </p:spPr>
        <p:txBody>
          <a:bodyPr/>
          <a:lstStyle/>
          <a:p>
            <a:pPr rtl="0"/>
            <a:r>
              <a:rPr lang="en-US" dirty="0"/>
              <a:t>Making the world a better place?</a:t>
            </a:r>
            <a:endParaRPr lang="he-IL" dirty="0"/>
          </a:p>
        </p:txBody>
      </p:sp>
      <p:pic>
        <p:nvPicPr>
          <p:cNvPr id="1026" name="Picture 2" descr="https://upload.wikimedia.org/wikipedia/en/3/33/Silicon_valley_title.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940417" y="1521007"/>
            <a:ext cx="7597122" cy="427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727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for allReady</a:t>
            </a:r>
          </a:p>
        </p:txBody>
      </p:sp>
      <p:sp>
        <p:nvSpPr>
          <p:cNvPr id="3" name="Content Placeholder 2"/>
          <p:cNvSpPr>
            <a:spLocks noGrp="1"/>
          </p:cNvSpPr>
          <p:nvPr>
            <p:ph idx="1"/>
          </p:nvPr>
        </p:nvSpPr>
        <p:spPr>
          <a:xfrm>
            <a:off x="838199" y="1825625"/>
            <a:ext cx="9648463" cy="2792674"/>
          </a:xfrm>
        </p:spPr>
        <p:txBody>
          <a:bodyPr>
            <a:normAutofit/>
          </a:bodyPr>
          <a:lstStyle/>
          <a:p>
            <a:r>
              <a:rPr lang="en-US" dirty="0"/>
              <a:t>In all disaster scenarios, the system has to be at least as reliable as "pen and paper". Some disasters may render crucial infrastructures inoperable, thus suitable solutions have to be prepared ahead of time;</a:t>
            </a:r>
          </a:p>
          <a:p>
            <a:pPr lvl="1"/>
            <a:r>
              <a:rPr lang="en-US" dirty="0"/>
              <a:t>for example, in case internet connectivity is weakened or lost at the disaster site, allReady's data transfer can be disrupted and resumed. If necessary, vehicles with wi-fi are brought to the site to allow a complete transfer.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968" y="3600510"/>
            <a:ext cx="3967162" cy="3025540"/>
          </a:xfrm>
          <a:prstGeom prst="rect">
            <a:avLst/>
          </a:prstGeom>
        </p:spPr>
      </p:pic>
    </p:spTree>
    <p:extLst>
      <p:ext uri="{BB962C8B-B14F-4D97-AF65-F5344CB8AC3E}">
        <p14:creationId xmlns:p14="http://schemas.microsoft.com/office/powerpoint/2010/main" val="3994482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for allReady</a:t>
            </a:r>
          </a:p>
        </p:txBody>
      </p:sp>
      <p:sp>
        <p:nvSpPr>
          <p:cNvPr id="3" name="Content Placeholder 2"/>
          <p:cNvSpPr>
            <a:spLocks noGrp="1"/>
          </p:cNvSpPr>
          <p:nvPr>
            <p:ph idx="1"/>
          </p:nvPr>
        </p:nvSpPr>
        <p:spPr>
          <a:xfrm>
            <a:off x="1701675" y="1825625"/>
            <a:ext cx="6463145" cy="4256520"/>
          </a:xfrm>
        </p:spPr>
        <p:txBody>
          <a:bodyPr>
            <a:normAutofit/>
          </a:bodyPr>
          <a:lstStyle/>
          <a:p>
            <a:r>
              <a:rPr lang="en-US" dirty="0"/>
              <a:t>Known bugs / issues:</a:t>
            </a:r>
          </a:p>
          <a:p>
            <a:pPr lvl="1"/>
            <a:r>
              <a:rPr lang="en-US" dirty="0"/>
              <a:t>Missing lots of documentation</a:t>
            </a:r>
          </a:p>
          <a:p>
            <a:pPr lvl="1"/>
            <a:r>
              <a:rPr lang="en-US" dirty="0">
                <a:hlinkClick r:id="rId3"/>
              </a:rPr>
              <a:t>Individual volunteers are unable to contact the admins unless they are part of a registered organization</a:t>
            </a:r>
            <a:endParaRPr lang="en-US" dirty="0"/>
          </a:p>
          <a:p>
            <a:pPr lvl="1"/>
            <a:r>
              <a:rPr lang="en-US" dirty="0">
                <a:hlinkClick r:id="rId4"/>
              </a:rPr>
              <a:t>Inconsistent naming in code</a:t>
            </a:r>
            <a:endParaRPr lang="en-US" dirty="0"/>
          </a:p>
          <a:p>
            <a:pPr lvl="1"/>
            <a:r>
              <a:rPr lang="en-US" dirty="0">
                <a:hlinkClick r:id="rId5"/>
              </a:rPr>
              <a:t>In-app map does not support Internet Explorer</a:t>
            </a:r>
            <a:endParaRPr lang="en-US" dirty="0"/>
          </a:p>
          <a:p>
            <a:pPr lvl="1"/>
            <a:r>
              <a:rPr lang="en-US" dirty="0">
                <a:hlinkClick r:id="rId6"/>
              </a:rPr>
              <a:t>Missing part in tutorial about SQL handling</a:t>
            </a:r>
            <a:endParaRPr lang="en-US" dirty="0"/>
          </a:p>
          <a:p>
            <a:pPr lvl="1"/>
            <a:r>
              <a:rPr lang="en-US" dirty="0">
                <a:hlinkClick r:id="rId7"/>
              </a:rPr>
              <a:t>Volunteers are not messaged / contacted yet in an ordered fashion</a:t>
            </a:r>
            <a:endParaRPr lang="en-US" dirty="0"/>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65173" y="3911042"/>
            <a:ext cx="3915473" cy="2607766"/>
          </a:xfrm>
          <a:prstGeom prst="rect">
            <a:avLst/>
          </a:prstGeom>
        </p:spPr>
      </p:pic>
    </p:spTree>
    <p:extLst>
      <p:ext uri="{BB962C8B-B14F-4D97-AF65-F5344CB8AC3E}">
        <p14:creationId xmlns:p14="http://schemas.microsoft.com/office/powerpoint/2010/main" val="2675162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Architecture</a:t>
            </a:r>
            <a:endParaRPr lang="he-IL" dirty="0"/>
          </a:p>
        </p:txBody>
      </p:sp>
      <p:sp>
        <p:nvSpPr>
          <p:cNvPr id="3" name="Content Placeholder 2"/>
          <p:cNvSpPr>
            <a:spLocks noGrp="1"/>
          </p:cNvSpPr>
          <p:nvPr>
            <p:ph idx="1"/>
          </p:nvPr>
        </p:nvSpPr>
        <p:spPr>
          <a:xfrm>
            <a:off x="1980236" y="1686383"/>
            <a:ext cx="9629172" cy="4691267"/>
          </a:xfrm>
        </p:spPr>
        <p:txBody>
          <a:bodyPr>
            <a:normAutofit/>
          </a:bodyPr>
          <a:lstStyle/>
          <a:p>
            <a:r>
              <a:rPr lang="en-US" b="1" dirty="0"/>
              <a:t>Cloud services</a:t>
            </a:r>
          </a:p>
          <a:p>
            <a:pPr marL="457200" lvl="1" indent="0">
              <a:buNone/>
            </a:pPr>
            <a:r>
              <a:rPr lang="en-US" dirty="0"/>
              <a:t>The allReady web project is designed to be hosted in Microsoft Azure. The following services are used by this application when running in Azure:</a:t>
            </a:r>
          </a:p>
          <a:p>
            <a:pPr lvl="1"/>
            <a:r>
              <a:rPr lang="en-US" dirty="0">
                <a:hlinkClick r:id="rId2"/>
              </a:rPr>
              <a:t>App Service Web Apps</a:t>
            </a:r>
            <a:r>
              <a:rPr lang="en-US" dirty="0"/>
              <a:t>: hosts the web application.</a:t>
            </a:r>
          </a:p>
          <a:p>
            <a:pPr lvl="1"/>
            <a:r>
              <a:rPr lang="en-US" dirty="0">
                <a:hlinkClick r:id="rId3"/>
              </a:rPr>
              <a:t>SQL Database</a:t>
            </a:r>
            <a:r>
              <a:rPr lang="en-US" dirty="0"/>
              <a:t>: storage of relational data.</a:t>
            </a:r>
          </a:p>
          <a:p>
            <a:pPr lvl="1"/>
            <a:r>
              <a:rPr lang="en-US" dirty="0">
                <a:hlinkClick r:id="rId4"/>
              </a:rPr>
              <a:t>Storage</a:t>
            </a:r>
            <a:r>
              <a:rPr lang="en-US" dirty="0"/>
              <a:t>: storage of uploaded BLOB data.</a:t>
            </a:r>
          </a:p>
          <a:p>
            <a:r>
              <a:rPr lang="en-US" b="1" dirty="0"/>
              <a:t>Authentication</a:t>
            </a:r>
          </a:p>
          <a:p>
            <a:pPr lvl="1"/>
            <a:r>
              <a:rPr lang="en-US" dirty="0"/>
              <a:t>Authentication of web site mobile app users leverages OAuth 2.0 with credentials from external authentication providers such as Facebook, Twitter, Google or Microsoft. Users can use their existing social media accounts to sign into the web site or mobile app. For more information, see Enabling authentication using external providers.</a:t>
            </a:r>
          </a:p>
          <a:p>
            <a:r>
              <a:rPr lang="en-US" b="1" dirty="0"/>
              <a:t>Cross-platform mobile app</a:t>
            </a:r>
          </a:p>
          <a:p>
            <a:endParaRPr lang="en-US" dirty="0"/>
          </a:p>
          <a:p>
            <a:pPr lvl="1"/>
            <a:endParaRPr lang="he-IL" dirty="0"/>
          </a:p>
        </p:txBody>
      </p:sp>
    </p:spTree>
    <p:extLst>
      <p:ext uri="{BB962C8B-B14F-4D97-AF65-F5344CB8AC3E}">
        <p14:creationId xmlns:p14="http://schemas.microsoft.com/office/powerpoint/2010/main" val="291826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a:t>
            </a:r>
            <a:endParaRPr lang="he-IL" dirty="0"/>
          </a:p>
        </p:txBody>
      </p:sp>
      <p:pic>
        <p:nvPicPr>
          <p:cNvPr id="4" name="Content Placeholder 3"/>
          <p:cNvPicPr>
            <a:picLocks noGrp="1" noChangeAspect="1"/>
          </p:cNvPicPr>
          <p:nvPr>
            <p:ph idx="1"/>
          </p:nvPr>
        </p:nvPicPr>
        <p:blipFill>
          <a:blip r:embed="rId3"/>
          <a:stretch>
            <a:fillRect/>
          </a:stretch>
        </p:blipFill>
        <p:spPr>
          <a:xfrm>
            <a:off x="2704549" y="2133600"/>
            <a:ext cx="8684727" cy="3778250"/>
          </a:xfrm>
          <a:prstGeom prst="rect">
            <a:avLst/>
          </a:prstGeom>
        </p:spPr>
      </p:pic>
    </p:spTree>
    <p:extLst>
      <p:ext uri="{BB962C8B-B14F-4D97-AF65-F5344CB8AC3E}">
        <p14:creationId xmlns:p14="http://schemas.microsoft.com/office/powerpoint/2010/main" val="178563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Active</a:t>
            </a:r>
          </a:p>
        </p:txBody>
      </p:sp>
      <p:pic>
        <p:nvPicPr>
          <p:cNvPr id="4" name="Content Placeholder 3"/>
          <p:cNvPicPr>
            <a:picLocks noGrp="1" noChangeAspect="1"/>
          </p:cNvPicPr>
          <p:nvPr>
            <p:ph idx="1"/>
          </p:nvPr>
        </p:nvPicPr>
        <p:blipFill>
          <a:blip r:embed="rId3"/>
          <a:stretch>
            <a:fillRect/>
          </a:stretch>
        </p:blipFill>
        <p:spPr>
          <a:xfrm>
            <a:off x="2291498" y="1675227"/>
            <a:ext cx="7609003" cy="4394199"/>
          </a:xfrm>
          <a:prstGeom prst="rect">
            <a:avLst/>
          </a:prstGeom>
        </p:spPr>
      </p:pic>
      <p:sp>
        <p:nvSpPr>
          <p:cNvPr id="6" name="Title 1"/>
          <p:cNvSpPr txBox="1">
            <a:spLocks/>
          </p:cNvSpPr>
          <p:nvPr/>
        </p:nvSpPr>
        <p:spPr>
          <a:xfrm>
            <a:off x="1701675" y="613368"/>
            <a:ext cx="6759420" cy="77559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a:t>Active</a:t>
            </a:r>
            <a:endParaRPr lang="he-IL" dirty="0"/>
          </a:p>
        </p:txBody>
      </p:sp>
    </p:spTree>
    <p:extLst>
      <p:ext uri="{BB962C8B-B14F-4D97-AF65-F5344CB8AC3E}">
        <p14:creationId xmlns:p14="http://schemas.microsoft.com/office/powerpoint/2010/main" val="1643543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Active </a:t>
            </a:r>
          </a:p>
        </p:txBody>
      </p:sp>
      <p:pic>
        <p:nvPicPr>
          <p:cNvPr id="4" name="Content Placeholder 3"/>
          <p:cNvPicPr>
            <a:picLocks noGrp="1" noChangeAspect="1"/>
          </p:cNvPicPr>
          <p:nvPr>
            <p:ph idx="1"/>
          </p:nvPr>
        </p:nvPicPr>
        <p:blipFill>
          <a:blip r:embed="rId3"/>
          <a:stretch>
            <a:fillRect/>
          </a:stretch>
        </p:blipFill>
        <p:spPr>
          <a:xfrm>
            <a:off x="4033811" y="2133600"/>
            <a:ext cx="6026203" cy="3778250"/>
          </a:xfrm>
          <a:prstGeom prst="rect">
            <a:avLst/>
          </a:prstGeom>
        </p:spPr>
      </p:pic>
      <p:sp>
        <p:nvSpPr>
          <p:cNvPr id="5" name="Title 1"/>
          <p:cNvSpPr txBox="1">
            <a:spLocks/>
          </p:cNvSpPr>
          <p:nvPr/>
        </p:nvSpPr>
        <p:spPr>
          <a:xfrm>
            <a:off x="1701675" y="613368"/>
            <a:ext cx="6759420" cy="77559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a:t>Active</a:t>
            </a:r>
            <a:endParaRPr lang="he-IL" dirty="0"/>
          </a:p>
        </p:txBody>
      </p:sp>
    </p:spTree>
    <p:extLst>
      <p:ext uri="{BB962C8B-B14F-4D97-AF65-F5344CB8AC3E}">
        <p14:creationId xmlns:p14="http://schemas.microsoft.com/office/powerpoint/2010/main" val="3123161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Active</a:t>
            </a:r>
          </a:p>
        </p:txBody>
      </p:sp>
      <p:pic>
        <p:nvPicPr>
          <p:cNvPr id="4" name="Content Placeholder 3"/>
          <p:cNvPicPr>
            <a:picLocks noGrp="1" noChangeAspect="1"/>
          </p:cNvPicPr>
          <p:nvPr>
            <p:ph idx="1"/>
          </p:nvPr>
        </p:nvPicPr>
        <p:blipFill>
          <a:blip r:embed="rId3"/>
          <a:stretch>
            <a:fillRect/>
          </a:stretch>
        </p:blipFill>
        <p:spPr>
          <a:xfrm>
            <a:off x="3402931" y="2133600"/>
            <a:ext cx="7287963" cy="3778250"/>
          </a:xfrm>
          <a:prstGeom prst="rect">
            <a:avLst/>
          </a:prstGeom>
        </p:spPr>
      </p:pic>
      <p:sp>
        <p:nvSpPr>
          <p:cNvPr id="5" name="Title 1"/>
          <p:cNvSpPr txBox="1">
            <a:spLocks/>
          </p:cNvSpPr>
          <p:nvPr/>
        </p:nvSpPr>
        <p:spPr>
          <a:xfrm>
            <a:off x="1701675" y="613368"/>
            <a:ext cx="6759420" cy="77559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a:t>Active</a:t>
            </a:r>
            <a:endParaRPr lang="he-IL" dirty="0"/>
          </a:p>
        </p:txBody>
      </p:sp>
    </p:spTree>
    <p:extLst>
      <p:ext uri="{BB962C8B-B14F-4D97-AF65-F5344CB8AC3E}">
        <p14:creationId xmlns:p14="http://schemas.microsoft.com/office/powerpoint/2010/main" val="2652176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Changeability</a:t>
            </a:r>
            <a:endParaRPr lang="he-IL" dirty="0"/>
          </a:p>
        </p:txBody>
      </p:sp>
      <p:sp>
        <p:nvSpPr>
          <p:cNvPr id="3" name="Content Placeholder 2"/>
          <p:cNvSpPr>
            <a:spLocks noGrp="1"/>
          </p:cNvSpPr>
          <p:nvPr>
            <p:ph idx="1"/>
          </p:nvPr>
        </p:nvSpPr>
        <p:spPr>
          <a:xfrm>
            <a:off x="1236164" y="1715836"/>
            <a:ext cx="10546863" cy="4349298"/>
          </a:xfrm>
        </p:spPr>
        <p:txBody>
          <a:bodyPr/>
          <a:lstStyle/>
          <a:p>
            <a:r>
              <a:rPr lang="en-US" dirty="0"/>
              <a:t>Robustness over quick cycles of delivery</a:t>
            </a:r>
          </a:p>
          <a:p>
            <a:pPr lvl="1"/>
            <a:r>
              <a:rPr lang="en-US" b="1" dirty="0"/>
              <a:t>Standardization</a:t>
            </a:r>
          </a:p>
          <a:p>
            <a:pPr lvl="2"/>
            <a:r>
              <a:rPr lang="en-US" dirty="0">
                <a:hlinkClick r:id="rId3"/>
              </a:rPr>
              <a:t>How changing the DB is handled</a:t>
            </a:r>
            <a:r>
              <a:rPr lang="en-US" dirty="0"/>
              <a:t>(using EF Core migrations)</a:t>
            </a:r>
          </a:p>
          <a:p>
            <a:pPr lvl="2"/>
            <a:r>
              <a:rPr lang="en-US" dirty="0">
                <a:hlinkClick r:id="rId4"/>
              </a:rPr>
              <a:t>Work with git</a:t>
            </a:r>
            <a:endParaRPr lang="en-US" dirty="0"/>
          </a:p>
          <a:p>
            <a:pPr lvl="2"/>
            <a:r>
              <a:rPr lang="en-US" dirty="0">
                <a:hlinkClick r:id="rId5"/>
              </a:rPr>
              <a:t>Testing UI changes</a:t>
            </a:r>
            <a:r>
              <a:rPr lang="en-US" dirty="0"/>
              <a:t> (using </a:t>
            </a:r>
            <a:r>
              <a:rPr lang="en-US" dirty="0">
                <a:hlinkClick r:id="rId6"/>
              </a:rPr>
              <a:t>Canopy</a:t>
            </a:r>
            <a:r>
              <a:rPr lang="en-US" dirty="0"/>
              <a:t>)</a:t>
            </a:r>
          </a:p>
          <a:p>
            <a:pPr lvl="2"/>
            <a:r>
              <a:rPr lang="en-US" dirty="0">
                <a:hlinkClick r:id="rId7"/>
              </a:rPr>
              <a:t>Validating code correctness</a:t>
            </a:r>
            <a:r>
              <a:rPr lang="en-US" dirty="0"/>
              <a:t> using </a:t>
            </a:r>
            <a:r>
              <a:rPr lang="en-US" dirty="0" err="1">
                <a:hlinkClick r:id="rId8"/>
              </a:rPr>
              <a:t>ver</a:t>
            </a:r>
            <a:r>
              <a:rPr lang="en-US" dirty="0">
                <a:hlinkClick r:id="rId8"/>
              </a:rPr>
              <a:t> 1000 unit tests</a:t>
            </a:r>
            <a:r>
              <a:rPr lang="en-US" dirty="0"/>
              <a:t>.</a:t>
            </a:r>
          </a:p>
          <a:p>
            <a:pPr lvl="2"/>
            <a:r>
              <a:rPr lang="en-US" dirty="0"/>
              <a:t>CI using  </a:t>
            </a:r>
            <a:r>
              <a:rPr lang="en-US" dirty="0" err="1">
                <a:hlinkClick r:id="rId9"/>
              </a:rPr>
              <a:t>AppVeyor</a:t>
            </a:r>
            <a:endParaRPr lang="en-US" dirty="0"/>
          </a:p>
          <a:p>
            <a:pPr lvl="3"/>
            <a:r>
              <a:rPr lang="en-US" dirty="0"/>
              <a:t>Every pull request triggers a CI build (compile and run unit tests). This workflow gives more confidence that the code being merged to master isn't breaking anything. </a:t>
            </a:r>
          </a:p>
          <a:p>
            <a:pPr lvl="2"/>
            <a:endParaRPr lang="he-IL" dirty="0"/>
          </a:p>
        </p:txBody>
      </p:sp>
    </p:spTree>
    <p:extLst>
      <p:ext uri="{BB962C8B-B14F-4D97-AF65-F5344CB8AC3E}">
        <p14:creationId xmlns:p14="http://schemas.microsoft.com/office/powerpoint/2010/main" val="3659373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Evolution required Qualities</a:t>
            </a:r>
            <a:endParaRPr lang="he-IL"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46476572"/>
              </p:ext>
            </p:extLst>
          </p:nvPr>
        </p:nvGraphicFramePr>
        <p:xfrm>
          <a:off x="1250233" y="1713837"/>
          <a:ext cx="10797990" cy="4387382"/>
        </p:xfrm>
        <a:graphic>
          <a:graphicData uri="http://schemas.openxmlformats.org/drawingml/2006/table">
            <a:tbl>
              <a:tblPr/>
              <a:tblGrid>
                <a:gridCol w="5398995">
                  <a:extLst>
                    <a:ext uri="{9D8B030D-6E8A-4147-A177-3AD203B41FA5}">
                      <a16:colId xmlns:a16="http://schemas.microsoft.com/office/drawing/2014/main" val="1620508314"/>
                    </a:ext>
                  </a:extLst>
                </a:gridCol>
                <a:gridCol w="5398995">
                  <a:extLst>
                    <a:ext uri="{9D8B030D-6E8A-4147-A177-3AD203B41FA5}">
                      <a16:colId xmlns:a16="http://schemas.microsoft.com/office/drawing/2014/main" val="59415559"/>
                    </a:ext>
                  </a:extLst>
                </a:gridCol>
              </a:tblGrid>
              <a:tr h="531803">
                <a:tc>
                  <a:txBody>
                    <a:bodyPr/>
                    <a:lstStyle/>
                    <a:p>
                      <a:pPr algn="l" rtl="0"/>
                      <a:r>
                        <a:rPr lang="en-US" sz="1600" b="1" i="1" dirty="0">
                          <a:effectLst/>
                        </a:rPr>
                        <a:t>Requirement </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rtl="0"/>
                      <a:r>
                        <a:rPr lang="en-US" sz="1600" b="1" i="1" dirty="0">
                          <a:effectLst/>
                        </a:rPr>
                        <a:t>How Met </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684775441"/>
                  </a:ext>
                </a:extLst>
              </a:tr>
              <a:tr h="1728363">
                <a:tc>
                  <a:txBody>
                    <a:bodyPr/>
                    <a:lstStyle/>
                    <a:p>
                      <a:pPr algn="l" rtl="0"/>
                      <a:r>
                        <a:rPr lang="en-US" sz="1600" b="1" i="1" dirty="0">
                          <a:effectLst/>
                        </a:rPr>
                        <a:t>1. The app must be easy to maintain cross-platform</a:t>
                      </a:r>
                      <a:r>
                        <a:rPr lang="en-US" sz="1600" i="1" dirty="0">
                          <a:effectLst/>
                        </a:rPr>
                        <a:t> </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rtl="0"/>
                      <a:r>
                        <a:rPr lang="en-US" sz="1600" i="1" dirty="0">
                          <a:effectLst/>
                        </a:rPr>
                        <a:t>The app is built using Xamarin – thus ensuring having maximum of shared code between multiple platforms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41055649"/>
                  </a:ext>
                </a:extLst>
              </a:tr>
              <a:tr h="2127216">
                <a:tc>
                  <a:txBody>
                    <a:bodyPr/>
                    <a:lstStyle/>
                    <a:p>
                      <a:pPr algn="l" rtl="0"/>
                      <a:r>
                        <a:rPr lang="en-US" sz="1600" b="1" i="1" dirty="0">
                          <a:effectLst/>
                        </a:rPr>
                        <a:t>2. Avoid database update conflicts</a:t>
                      </a:r>
                      <a:r>
                        <a:rPr lang="en-US" sz="1600" i="1" dirty="0">
                          <a:effectLst/>
                        </a:rPr>
                        <a:t> </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rtl="0"/>
                      <a:r>
                        <a:rPr lang="en-US" sz="1600" i="1" dirty="0">
                          <a:effectLst/>
                        </a:rPr>
                        <a:t>Updates to the database are done using EF Core migrations. Before creating a pull request – it should be tested on a clean checkout of master branch.</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370265317"/>
                  </a:ext>
                </a:extLst>
              </a:tr>
            </a:tbl>
          </a:graphicData>
        </a:graphic>
      </p:graphicFrame>
    </p:spTree>
    <p:extLst>
      <p:ext uri="{BB962C8B-B14F-4D97-AF65-F5344CB8AC3E}">
        <p14:creationId xmlns:p14="http://schemas.microsoft.com/office/powerpoint/2010/main" val="4294084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08875"/>
            <a:ext cx="10515600" cy="1325563"/>
          </a:xfrm>
        </p:spPr>
        <p:txBody>
          <a:bodyPr/>
          <a:lstStyle/>
          <a:p>
            <a:r>
              <a:rPr lang="en-US" b="1" dirty="0"/>
              <a:t>Availability and Resilience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42255361"/>
              </p:ext>
            </p:extLst>
          </p:nvPr>
        </p:nvGraphicFramePr>
        <p:xfrm>
          <a:off x="1146914" y="1642473"/>
          <a:ext cx="10847296" cy="4643489"/>
        </p:xfrm>
        <a:graphic>
          <a:graphicData uri="http://schemas.openxmlformats.org/drawingml/2006/table">
            <a:tbl>
              <a:tblPr/>
              <a:tblGrid>
                <a:gridCol w="5423648">
                  <a:extLst>
                    <a:ext uri="{9D8B030D-6E8A-4147-A177-3AD203B41FA5}">
                      <a16:colId xmlns:a16="http://schemas.microsoft.com/office/drawing/2014/main" val="1966706532"/>
                    </a:ext>
                  </a:extLst>
                </a:gridCol>
                <a:gridCol w="5423648">
                  <a:extLst>
                    <a:ext uri="{9D8B030D-6E8A-4147-A177-3AD203B41FA5}">
                      <a16:colId xmlns:a16="http://schemas.microsoft.com/office/drawing/2014/main" val="1756872130"/>
                    </a:ext>
                  </a:extLst>
                </a:gridCol>
              </a:tblGrid>
              <a:tr h="189189">
                <a:tc>
                  <a:txBody>
                    <a:bodyPr/>
                    <a:lstStyle/>
                    <a:p>
                      <a:pPr algn="l" rtl="0"/>
                      <a:r>
                        <a:rPr lang="en-US" sz="1600" b="1" i="0" dirty="0">
                          <a:effectLst/>
                        </a:rPr>
                        <a:t> Requirement </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rtl="0"/>
                      <a:r>
                        <a:rPr lang="en-US" sz="1600" b="1" i="0" dirty="0">
                          <a:effectLst/>
                        </a:rPr>
                        <a:t>How Met </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741196484"/>
                  </a:ext>
                </a:extLst>
              </a:tr>
              <a:tr h="472972">
                <a:tc>
                  <a:txBody>
                    <a:bodyPr/>
                    <a:lstStyle/>
                    <a:p>
                      <a:pPr algn="l" rtl="0"/>
                      <a:r>
                        <a:rPr lang="en-US" sz="1600" b="1" i="0" dirty="0">
                          <a:effectLst/>
                        </a:rPr>
                        <a:t>1. There should be no single point of failure</a:t>
                      </a:r>
                      <a:endParaRPr lang="en-US" sz="1600" i="0" dirty="0">
                        <a:effectLst/>
                      </a:endParaRP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rtl="0"/>
                      <a:r>
                        <a:rPr lang="en-US" sz="1600" i="0" dirty="0">
                          <a:effectLst/>
                        </a:rPr>
                        <a:t>The service is hosted By </a:t>
                      </a:r>
                      <a:r>
                        <a:rPr lang="en-US" sz="1600" b="1" i="0" dirty="0">
                          <a:effectLst/>
                        </a:rPr>
                        <a:t>Azure</a:t>
                      </a:r>
                      <a:r>
                        <a:rPr lang="en-US" sz="1600" i="0" dirty="0">
                          <a:effectLst/>
                        </a:rPr>
                        <a:t> which offers distributed and scalable services.</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170962284"/>
                  </a:ext>
                </a:extLst>
              </a:tr>
              <a:tr h="1182429">
                <a:tc>
                  <a:txBody>
                    <a:bodyPr/>
                    <a:lstStyle/>
                    <a:p>
                      <a:pPr algn="l" rtl="0"/>
                      <a:r>
                        <a:rPr lang="en-US" sz="1600" b="1" i="0" dirty="0">
                          <a:effectLst/>
                        </a:rPr>
                        <a:t>2. The service must be available on demand in times of need</a:t>
                      </a:r>
                      <a:endParaRPr lang="en-US" sz="1600" i="0" dirty="0">
                        <a:effectLst/>
                      </a:endParaRP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rtl="0"/>
                      <a:r>
                        <a:rPr lang="en-US" sz="1600" i="0" dirty="0">
                          <a:effectLst/>
                        </a:rPr>
                        <a:t>To avoid the overhead of a full deployment chain – the service is hosted by </a:t>
                      </a:r>
                      <a:r>
                        <a:rPr lang="en-US" sz="1600" b="1" i="0" dirty="0">
                          <a:effectLst/>
                        </a:rPr>
                        <a:t>Azure</a:t>
                      </a:r>
                      <a:r>
                        <a:rPr lang="en-US" sz="1600" i="0" dirty="0">
                          <a:effectLst/>
                        </a:rPr>
                        <a:t>. This allows the service to be up constantly on one hand and avoiding the price of maintaining a server on the other hand (using auto-scale provided by Azure)</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684637609"/>
                  </a:ext>
                </a:extLst>
              </a:tr>
              <a:tr h="1466212">
                <a:tc>
                  <a:txBody>
                    <a:bodyPr/>
                    <a:lstStyle/>
                    <a:p>
                      <a:pPr algn="l" rtl="0"/>
                      <a:r>
                        <a:rPr lang="en-US" sz="1600" b="1" i="0" dirty="0">
                          <a:effectLst/>
                        </a:rPr>
                        <a:t>3. New contributions should not brake old features</a:t>
                      </a:r>
                      <a:endParaRPr lang="en-US" sz="1600" i="0" dirty="0">
                        <a:effectLst/>
                      </a:endParaRP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rtl="0"/>
                      <a:r>
                        <a:rPr lang="en-US" sz="1600" i="0" dirty="0">
                          <a:effectLst/>
                        </a:rPr>
                        <a:t>There is a test suit that contains over 1000 tests. Contributors are encouraged run them and new ones for any new contribution. Every pull request triggers a </a:t>
                      </a:r>
                      <a:r>
                        <a:rPr lang="en-US" sz="1600" b="1" i="0" dirty="0">
                          <a:effectLst/>
                        </a:rPr>
                        <a:t>CI</a:t>
                      </a:r>
                      <a:r>
                        <a:rPr lang="en-US" sz="1600" i="0" dirty="0">
                          <a:effectLst/>
                        </a:rPr>
                        <a:t> build (compile and run unit tests). This gives more confidence that the code being merged to master isn't breaking anything.</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29733120"/>
                  </a:ext>
                </a:extLst>
              </a:tr>
              <a:tr h="1040537">
                <a:tc>
                  <a:txBody>
                    <a:bodyPr/>
                    <a:lstStyle/>
                    <a:p>
                      <a:pPr algn="l" rtl="0"/>
                      <a:r>
                        <a:rPr lang="en-US" sz="1600" b="1" i="0" dirty="0">
                          <a:effectLst/>
                        </a:rPr>
                        <a:t>4. The service should function also when there is no reliable internet connection</a:t>
                      </a:r>
                      <a:endParaRPr lang="en-US" sz="1600" i="0" dirty="0">
                        <a:effectLst/>
                      </a:endParaRP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rtl="0"/>
                      <a:r>
                        <a:rPr lang="en-US" sz="1600" i="0" u="none" strike="noStrike" dirty="0">
                          <a:solidFill>
                            <a:srgbClr val="0366D6"/>
                          </a:solidFill>
                          <a:effectLst/>
                          <a:hlinkClick r:id="rId2"/>
                        </a:rPr>
                        <a:t>Messages are being using "post"</a:t>
                      </a:r>
                      <a:r>
                        <a:rPr lang="en-US" sz="1600" i="0" dirty="0">
                          <a:effectLst/>
                        </a:rPr>
                        <a:t> _(rather than "get") for utilizing connection while available – even for a brief moment. In addition – the cellular network is being used as well for sending messages.</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614388193"/>
                  </a:ext>
                </a:extLst>
              </a:tr>
            </a:tbl>
          </a:graphicData>
        </a:graphic>
      </p:graphicFrame>
    </p:spTree>
    <p:extLst>
      <p:ext uri="{BB962C8B-B14F-4D97-AF65-F5344CB8AC3E}">
        <p14:creationId xmlns:p14="http://schemas.microsoft.com/office/powerpoint/2010/main" val="83416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Introduction</a:t>
            </a:r>
          </a:p>
        </p:txBody>
      </p:sp>
      <p:pic>
        <p:nvPicPr>
          <p:cNvPr id="2050" name="Picture 2" descr="all-ready-project-banner.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357910" y="1799193"/>
            <a:ext cx="7476180" cy="325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482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he-IL" dirty="0"/>
          </a:p>
        </p:txBody>
      </p:sp>
      <p:sp>
        <p:nvSpPr>
          <p:cNvPr id="3" name="Content Placeholder 2"/>
          <p:cNvSpPr>
            <a:spLocks noGrp="1"/>
          </p:cNvSpPr>
          <p:nvPr>
            <p:ph idx="1"/>
          </p:nvPr>
        </p:nvSpPr>
        <p:spPr>
          <a:xfrm>
            <a:off x="1701675" y="1686383"/>
            <a:ext cx="8981758" cy="4598669"/>
          </a:xfrm>
        </p:spPr>
        <p:txBody>
          <a:bodyPr>
            <a:normAutofit/>
          </a:bodyPr>
          <a:lstStyle/>
          <a:p>
            <a:r>
              <a:rPr lang="en-US" b="1" dirty="0"/>
              <a:t>Guides &amp; Getting involved</a:t>
            </a:r>
          </a:p>
          <a:p>
            <a:r>
              <a:rPr lang="en-US" dirty="0"/>
              <a:t>You can get involved in the following areas: Individual / Technology / Government Agency / Private Sector / NGO and Non-Profit / Other</a:t>
            </a:r>
          </a:p>
          <a:p>
            <a:r>
              <a:rPr lang="en-US" dirty="0">
                <a:hlinkClick r:id="rId3"/>
              </a:rPr>
              <a:t>Volunteer Sign-up page</a:t>
            </a:r>
            <a:endParaRPr lang="en-US" dirty="0"/>
          </a:p>
          <a:p>
            <a:r>
              <a:rPr lang="en-US" dirty="0">
                <a:hlinkClick r:id="rId4"/>
              </a:rPr>
              <a:t>Setup guide for developers</a:t>
            </a:r>
            <a:r>
              <a:rPr lang="en-US" dirty="0"/>
              <a:t> SDKs supporting </a:t>
            </a:r>
            <a:r>
              <a:rPr lang="en-US" dirty="0" err="1"/>
              <a:t>.Net</a:t>
            </a:r>
            <a:r>
              <a:rPr lang="en-US" dirty="0"/>
              <a:t> / Linux / Mac OS X</a:t>
            </a:r>
          </a:p>
          <a:p>
            <a:r>
              <a:rPr lang="en-US" dirty="0">
                <a:hlinkClick r:id="rId5"/>
              </a:rPr>
              <a:t>Software </a:t>
            </a:r>
            <a:r>
              <a:rPr lang="en-US" dirty="0" err="1">
                <a:hlinkClick r:id="rId5"/>
              </a:rPr>
              <a:t>instal</a:t>
            </a:r>
            <a:r>
              <a:rPr lang="en-US" dirty="0"/>
              <a:t> Includes: General Install Steps Getting the Source Code Web Solution Running Test Cases Mobile Solution</a:t>
            </a:r>
          </a:p>
          <a:p>
            <a:r>
              <a:rPr lang="en-US" dirty="0">
                <a:hlinkClick r:id="rId6"/>
              </a:rPr>
              <a:t>Work with Git</a:t>
            </a:r>
            <a:r>
              <a:rPr lang="en-US" dirty="0"/>
              <a:t> Assuming you've already installed Git, but don't know how to use it yet.</a:t>
            </a:r>
          </a:p>
          <a:p>
            <a:endParaRPr lang="he-IL" dirty="0"/>
          </a:p>
        </p:txBody>
      </p:sp>
    </p:spTree>
    <p:extLst>
      <p:ext uri="{BB962C8B-B14F-4D97-AF65-F5344CB8AC3E}">
        <p14:creationId xmlns:p14="http://schemas.microsoft.com/office/powerpoint/2010/main" val="116216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sp>
        <p:nvSpPr>
          <p:cNvPr id="6" name="TextBox 5"/>
          <p:cNvSpPr txBox="1"/>
          <p:nvPr/>
        </p:nvSpPr>
        <p:spPr>
          <a:xfrm>
            <a:off x="1701675" y="1538901"/>
            <a:ext cx="3895846" cy="4832092"/>
          </a:xfrm>
          <a:prstGeom prst="rect">
            <a:avLst/>
          </a:prstGeom>
          <a:noFill/>
        </p:spPr>
        <p:txBody>
          <a:bodyPr wrap="square" rtlCol="0">
            <a:spAutoFit/>
          </a:bodyPr>
          <a:lstStyle/>
          <a:p>
            <a:r>
              <a:rPr lang="en-US" sz="1400" b="1" u="sng" dirty="0" err="1">
                <a:hlinkClick r:id="rId2"/>
              </a:rPr>
              <a:t>BioSense</a:t>
            </a:r>
            <a:r>
              <a:rPr lang="en-US" sz="1400" b="1" u="sng" dirty="0">
                <a:hlinkClick r:id="rId2"/>
              </a:rPr>
              <a:t> Project</a:t>
            </a:r>
            <a:r>
              <a:rPr lang="en-US" sz="1400" dirty="0"/>
              <a:t> </a:t>
            </a:r>
          </a:p>
          <a:p>
            <a:endParaRPr lang="en-US" sz="1400" b="1" u="sng" dirty="0">
              <a:hlinkClick r:id="rId3"/>
            </a:endParaRPr>
          </a:p>
          <a:p>
            <a:r>
              <a:rPr lang="en-US" sz="1400" b="1" u="sng" dirty="0">
                <a:hlinkClick r:id="rId3"/>
              </a:rPr>
              <a:t>Caribbean Disaster Emergency Response Agency (CDERA)</a:t>
            </a:r>
            <a:r>
              <a:rPr lang="en-US" sz="1400" dirty="0"/>
              <a:t> </a:t>
            </a:r>
          </a:p>
          <a:p>
            <a:endParaRPr lang="en-US" sz="1400" b="1" u="sng" dirty="0">
              <a:hlinkClick r:id="rId4"/>
            </a:endParaRPr>
          </a:p>
          <a:p>
            <a:r>
              <a:rPr lang="en-US" sz="1400" b="1" u="sng" dirty="0">
                <a:hlinkClick r:id="rId4"/>
              </a:rPr>
              <a:t>CDC Widgets &amp; Gadgets</a:t>
            </a:r>
            <a:r>
              <a:rPr lang="en-US" sz="1400" dirty="0"/>
              <a:t> </a:t>
            </a:r>
          </a:p>
          <a:p>
            <a:endParaRPr lang="en-US" sz="1400" b="1" u="sng" dirty="0">
              <a:hlinkClick r:id="rId5"/>
            </a:endParaRPr>
          </a:p>
          <a:p>
            <a:r>
              <a:rPr lang="en-US" sz="1400" b="1" u="sng" dirty="0">
                <a:hlinkClick r:id="rId5"/>
              </a:rPr>
              <a:t>Countermeasure Tracking System (CTS)</a:t>
            </a:r>
            <a:r>
              <a:rPr lang="en-US" sz="1400" dirty="0"/>
              <a:t> </a:t>
            </a:r>
          </a:p>
          <a:p>
            <a:endParaRPr lang="en-US" sz="1400" b="1" u="sng" dirty="0">
              <a:hlinkClick r:id="rId6"/>
            </a:endParaRPr>
          </a:p>
          <a:p>
            <a:r>
              <a:rPr lang="en-US" sz="1400" b="1" u="sng" dirty="0">
                <a:hlinkClick r:id="rId6"/>
              </a:rPr>
              <a:t>Federal Emergency Management Agency (FEMA)</a:t>
            </a:r>
            <a:r>
              <a:rPr lang="en-US" sz="1400" dirty="0"/>
              <a:t> </a:t>
            </a:r>
          </a:p>
          <a:p>
            <a:endParaRPr lang="en-US" sz="1400" b="1" u="sng" dirty="0">
              <a:hlinkClick r:id="rId7"/>
            </a:endParaRPr>
          </a:p>
          <a:p>
            <a:r>
              <a:rPr lang="en-US" sz="1400" b="1" u="sng" dirty="0" err="1">
                <a:hlinkClick r:id="rId7"/>
              </a:rPr>
              <a:t>FrontlineSMS</a:t>
            </a:r>
            <a:r>
              <a:rPr lang="en-US" sz="1400" dirty="0"/>
              <a:t> </a:t>
            </a:r>
          </a:p>
          <a:p>
            <a:endParaRPr lang="en-US" sz="1400" b="1" u="sng" dirty="0">
              <a:hlinkClick r:id="rId8"/>
            </a:endParaRPr>
          </a:p>
          <a:p>
            <a:r>
              <a:rPr lang="en-US" sz="1400" b="1" u="sng" dirty="0">
                <a:hlinkClick r:id="rId8"/>
              </a:rPr>
              <a:t>Global Disaster Information Network (GDIN)</a:t>
            </a:r>
            <a:endParaRPr lang="en-US" sz="1400" dirty="0"/>
          </a:p>
          <a:p>
            <a:endParaRPr lang="en-US" sz="1400" b="1" u="sng" dirty="0">
              <a:hlinkClick r:id="rId9"/>
            </a:endParaRPr>
          </a:p>
          <a:p>
            <a:r>
              <a:rPr lang="en-US" sz="1400" b="1" u="sng" dirty="0">
                <a:hlinkClick r:id="rId9"/>
              </a:rPr>
              <a:t>Health Alert Network (HAN)</a:t>
            </a:r>
            <a:endParaRPr lang="en-US" sz="1400" b="1" u="sng" dirty="0"/>
          </a:p>
          <a:p>
            <a:endParaRPr lang="en-US" sz="1400" dirty="0"/>
          </a:p>
          <a:p>
            <a:r>
              <a:rPr lang="en-US" sz="1400" b="1" u="sng" dirty="0">
                <a:hlinkClick r:id="rId10"/>
              </a:rPr>
              <a:t>HHS Office of Preparedness &amp; Medical Emergency Response</a:t>
            </a:r>
            <a:endParaRPr lang="en-US" sz="1400" b="1" u="sng" dirty="0"/>
          </a:p>
          <a:p>
            <a:endParaRPr lang="en-US" sz="1400" b="1" u="sng" dirty="0">
              <a:hlinkClick r:id="rId11"/>
            </a:endParaRPr>
          </a:p>
        </p:txBody>
      </p:sp>
      <p:sp>
        <p:nvSpPr>
          <p:cNvPr id="8" name="Rectangle 7"/>
          <p:cNvSpPr/>
          <p:nvPr/>
        </p:nvSpPr>
        <p:spPr>
          <a:xfrm>
            <a:off x="6014977" y="1538901"/>
            <a:ext cx="6096000" cy="5047536"/>
          </a:xfrm>
          <a:prstGeom prst="rect">
            <a:avLst/>
          </a:prstGeom>
        </p:spPr>
        <p:txBody>
          <a:bodyPr>
            <a:spAutoFit/>
          </a:bodyPr>
          <a:lstStyle/>
          <a:p>
            <a:r>
              <a:rPr lang="en-US" sz="1400" b="1" u="sng" dirty="0" err="1">
                <a:hlinkClick r:id="rId11"/>
              </a:rPr>
              <a:t>InSTEDD</a:t>
            </a:r>
            <a:r>
              <a:rPr lang="en-US" sz="1400" b="1" u="sng" dirty="0"/>
              <a:t> </a:t>
            </a:r>
          </a:p>
          <a:p>
            <a:endParaRPr lang="en-US" sz="1400" b="1" u="sng" dirty="0">
              <a:hlinkClick r:id="" action="ppaction://noaction"/>
            </a:endParaRPr>
          </a:p>
          <a:p>
            <a:r>
              <a:rPr lang="en-US" sz="1400" b="1" u="sng" dirty="0">
                <a:hlinkClick r:id="" action="ppaction://noaction"/>
              </a:rPr>
              <a:t>Integrated Public Alert &amp; Warning System (IPAWS) OPEN</a:t>
            </a:r>
            <a:r>
              <a:rPr lang="en-US" sz="1400" b="1" u="sng" dirty="0"/>
              <a:t> </a:t>
            </a:r>
          </a:p>
          <a:p>
            <a:endParaRPr lang="en-US" sz="1400" b="1" u="sng" dirty="0">
              <a:hlinkClick r:id="" action="ppaction://noaction"/>
            </a:endParaRPr>
          </a:p>
          <a:p>
            <a:r>
              <a:rPr lang="en-US" sz="1400" b="1" u="sng" dirty="0">
                <a:hlinkClick r:id="" action="ppaction://noaction"/>
              </a:rPr>
              <a:t>National EMS Information System (NEMSIS)</a:t>
            </a:r>
            <a:r>
              <a:rPr lang="en-US" sz="1400" b="1" u="sng" dirty="0"/>
              <a:t> </a:t>
            </a:r>
          </a:p>
          <a:p>
            <a:endParaRPr lang="en-US" sz="1400" b="1" u="sng" dirty="0"/>
          </a:p>
          <a:p>
            <a:r>
              <a:rPr lang="en-US" sz="1400" b="1" u="sng" dirty="0"/>
              <a:t> </a:t>
            </a:r>
            <a:r>
              <a:rPr lang="en-US" sz="1400" b="1" u="sng" dirty="0">
                <a:hlinkClick r:id="rId12"/>
              </a:rPr>
              <a:t>Open ISES</a:t>
            </a:r>
            <a:r>
              <a:rPr lang="en-US" sz="1400" b="1" u="sng" dirty="0"/>
              <a:t> </a:t>
            </a:r>
          </a:p>
          <a:p>
            <a:endParaRPr lang="en-US" sz="1400" b="1" u="sng" dirty="0">
              <a:hlinkClick r:id="rId13"/>
            </a:endParaRPr>
          </a:p>
          <a:p>
            <a:r>
              <a:rPr lang="en-US" sz="1400" b="1" u="sng" dirty="0" err="1">
                <a:hlinkClick r:id="rId13"/>
              </a:rPr>
              <a:t>Ready.Gov</a:t>
            </a:r>
            <a:r>
              <a:rPr lang="en-US" sz="1400" b="1" u="sng" dirty="0"/>
              <a:t> </a:t>
            </a:r>
          </a:p>
          <a:p>
            <a:endParaRPr lang="en-US" sz="1400" b="1" u="sng" dirty="0">
              <a:hlinkClick r:id="" action="ppaction://noaction"/>
            </a:endParaRPr>
          </a:p>
          <a:p>
            <a:r>
              <a:rPr lang="en-US" sz="1400" b="1" u="sng" dirty="0">
                <a:hlinkClick r:id="" action="ppaction://noaction"/>
              </a:rPr>
              <a:t>Real-time Outbreak &amp; Disease Surveillance (RODS)</a:t>
            </a:r>
            <a:r>
              <a:rPr lang="en-US" sz="1400" b="1" u="sng" dirty="0"/>
              <a:t> </a:t>
            </a:r>
          </a:p>
          <a:p>
            <a:endParaRPr lang="en-US" sz="1400" b="1" u="sng" dirty="0"/>
          </a:p>
          <a:p>
            <a:r>
              <a:rPr lang="en-US" sz="1400" b="1" u="sng" dirty="0" err="1">
                <a:hlinkClick r:id="rId14"/>
              </a:rPr>
              <a:t>Sahana</a:t>
            </a:r>
            <a:r>
              <a:rPr lang="en-US" sz="1400" b="1" u="sng" dirty="0">
                <a:hlinkClick r:id="rId14"/>
              </a:rPr>
              <a:t> Foundation Projects</a:t>
            </a:r>
            <a:r>
              <a:rPr lang="en-US" sz="1400" b="1" u="sng" dirty="0"/>
              <a:t> </a:t>
            </a:r>
          </a:p>
          <a:p>
            <a:endParaRPr lang="en-US" sz="1400" b="1" u="sng" dirty="0">
              <a:hlinkClick r:id="" action="ppaction://noaction"/>
            </a:endParaRPr>
          </a:p>
          <a:p>
            <a:r>
              <a:rPr lang="en-US" sz="1400" b="1" u="sng" dirty="0">
                <a:hlinkClick r:id="" action="ppaction://noaction"/>
              </a:rPr>
              <a:t>Society for Public Health Education (SOPHE)</a:t>
            </a:r>
            <a:r>
              <a:rPr lang="en-US" sz="1400" b="1" u="sng" dirty="0"/>
              <a:t> </a:t>
            </a:r>
          </a:p>
          <a:p>
            <a:endParaRPr lang="en-US" sz="1400" b="1" u="sng" dirty="0">
              <a:hlinkClick r:id="rId15"/>
            </a:endParaRPr>
          </a:p>
          <a:p>
            <a:r>
              <a:rPr lang="en-US" sz="1400" b="1" u="sng" dirty="0" err="1">
                <a:hlinkClick r:id="rId15"/>
              </a:rPr>
              <a:t>TriSano</a:t>
            </a:r>
            <a:r>
              <a:rPr lang="en-US" sz="1400" b="1" u="sng" dirty="0"/>
              <a:t> </a:t>
            </a:r>
          </a:p>
          <a:p>
            <a:endParaRPr lang="en-US" sz="1400" b="1" u="sng" dirty="0"/>
          </a:p>
          <a:p>
            <a:r>
              <a:rPr lang="en-US" sz="1400" b="1" u="sng" dirty="0" err="1">
                <a:hlinkClick r:id="rId16"/>
              </a:rPr>
              <a:t>Ushahidi</a:t>
            </a:r>
            <a:r>
              <a:rPr lang="en-US" sz="1400" b="1" u="sng" dirty="0"/>
              <a:t>  </a:t>
            </a:r>
          </a:p>
          <a:p>
            <a:endParaRPr lang="en-US" sz="1400" b="1" u="sng" dirty="0">
              <a:hlinkClick r:id="rId17"/>
            </a:endParaRPr>
          </a:p>
          <a:p>
            <a:r>
              <a:rPr lang="en-US" sz="1400" b="1" u="sng" dirty="0" err="1">
                <a:hlinkClick r:id="rId17"/>
              </a:rPr>
              <a:t>WebEMS</a:t>
            </a:r>
            <a:r>
              <a:rPr lang="en-US" sz="1400" b="1" u="sng" dirty="0"/>
              <a:t>  </a:t>
            </a:r>
          </a:p>
          <a:p>
            <a:endParaRPr lang="en-US" sz="1400" b="1" u="sng" dirty="0">
              <a:hlinkClick r:id="" action="ppaction://noaction"/>
            </a:endParaRPr>
          </a:p>
          <a:p>
            <a:r>
              <a:rPr lang="en-US" sz="1400" b="1" u="sng" dirty="0">
                <a:hlinkClick r:id="" action="ppaction://noaction"/>
              </a:rPr>
              <a:t>Wireless Information System for Emergency Responders (WISER)</a:t>
            </a:r>
            <a:r>
              <a:rPr lang="en-US" sz="1400" b="1" u="sng" dirty="0"/>
              <a:t> </a:t>
            </a:r>
          </a:p>
        </p:txBody>
      </p:sp>
    </p:spTree>
    <p:extLst>
      <p:ext uri="{BB962C8B-B14F-4D97-AF65-F5344CB8AC3E}">
        <p14:creationId xmlns:p14="http://schemas.microsoft.com/office/powerpoint/2010/main" val="4240463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6318" y="657779"/>
            <a:ext cx="8911687" cy="1280890"/>
          </a:xfrm>
        </p:spPr>
        <p:txBody>
          <a:bodyPr/>
          <a:lstStyle/>
          <a:p>
            <a:r>
              <a:rPr lang="en-US" dirty="0"/>
              <a:t>What is allReady?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32313" y="3570287"/>
            <a:ext cx="5029200" cy="904875"/>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7432" y="1455316"/>
            <a:ext cx="1847938" cy="350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0687" y="2135353"/>
            <a:ext cx="2143125" cy="2143125"/>
          </a:xfrm>
          <a:prstGeom prst="rect">
            <a:avLst/>
          </a:prstGeom>
        </p:spPr>
      </p:pic>
      <p:sp>
        <p:nvSpPr>
          <p:cNvPr id="8" name="Left-Right Arrow 7"/>
          <p:cNvSpPr/>
          <p:nvPr/>
        </p:nvSpPr>
        <p:spPr>
          <a:xfrm>
            <a:off x="5197930" y="2759760"/>
            <a:ext cx="2035384" cy="811093"/>
          </a:xfrm>
          <a:prstGeom prst="lef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2938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320" y="634744"/>
            <a:ext cx="8911687" cy="1280890"/>
          </a:xfrm>
        </p:spPr>
        <p:txBody>
          <a:bodyPr/>
          <a:lstStyle/>
          <a:p>
            <a:r>
              <a:rPr lang="en-US" dirty="0"/>
              <a:t>Why?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5463" y="1749201"/>
            <a:ext cx="2798619" cy="209896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5892" y="2209485"/>
            <a:ext cx="2558882" cy="255888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082" y="3665474"/>
            <a:ext cx="4540994" cy="2665703"/>
          </a:xfrm>
          <a:prstGeom prst="rect">
            <a:avLst/>
          </a:prstGeom>
        </p:spPr>
      </p:pic>
      <p:sp>
        <p:nvSpPr>
          <p:cNvPr id="7" name="TextBox 6"/>
          <p:cNvSpPr txBox="1"/>
          <p:nvPr/>
        </p:nvSpPr>
        <p:spPr>
          <a:xfrm>
            <a:off x="4294908" y="1275189"/>
            <a:ext cx="7789062" cy="3046988"/>
          </a:xfrm>
          <a:prstGeom prst="rect">
            <a:avLst/>
          </a:prstGeom>
          <a:noFill/>
        </p:spPr>
        <p:txBody>
          <a:bodyPr wrap="square" rtlCol="0">
            <a:spAutoFit/>
          </a:bodyPr>
          <a:lstStyle/>
          <a:p>
            <a:r>
              <a:rPr lang="en-US" sz="2400" dirty="0"/>
              <a:t>In every disaster scenario, new logistics are made to cope with the situation (non-immediate process). </a:t>
            </a:r>
          </a:p>
          <a:p>
            <a:endParaRPr lang="en-US" sz="2400" dirty="0"/>
          </a:p>
          <a:p>
            <a:r>
              <a:rPr lang="en-US" sz="2400" dirty="0"/>
              <a:t>Valuable (life-saving critical)</a:t>
            </a:r>
          </a:p>
          <a:p>
            <a:r>
              <a:rPr lang="en-US" sz="2400" dirty="0"/>
              <a:t> time is wasted in this process</a:t>
            </a:r>
          </a:p>
          <a:p>
            <a:endParaRPr lang="en-US" sz="2400" dirty="0"/>
          </a:p>
          <a:p>
            <a:endParaRPr lang="en-US" sz="2400" dirty="0"/>
          </a:p>
        </p:txBody>
      </p:sp>
    </p:spTree>
    <p:extLst>
      <p:ext uri="{BB962C8B-B14F-4D97-AF65-F5344CB8AC3E}">
        <p14:creationId xmlns:p14="http://schemas.microsoft.com/office/powerpoint/2010/main" val="118260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980" y="656231"/>
            <a:ext cx="8911687" cy="1280890"/>
          </a:xfrm>
        </p:spPr>
        <p:txBody>
          <a:bodyPr/>
          <a:lstStyle/>
          <a:p>
            <a:r>
              <a:rPr lang="en-US" dirty="0"/>
              <a:t>How?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64431" y="1467357"/>
            <a:ext cx="4906818" cy="3526184"/>
          </a:xfrm>
          <a:prstGeom prst="rect">
            <a:avLst/>
          </a:prstGeom>
        </p:spPr>
      </p:pic>
      <p:sp>
        <p:nvSpPr>
          <p:cNvPr id="5" name="TextBox 4"/>
          <p:cNvSpPr txBox="1"/>
          <p:nvPr/>
        </p:nvSpPr>
        <p:spPr>
          <a:xfrm>
            <a:off x="1648980" y="2315885"/>
            <a:ext cx="4341734" cy="2677656"/>
          </a:xfrm>
          <a:prstGeom prst="rect">
            <a:avLst/>
          </a:prstGeom>
          <a:noFill/>
        </p:spPr>
        <p:txBody>
          <a:bodyPr wrap="square" rtlCol="0">
            <a:spAutoFit/>
          </a:bodyPr>
          <a:lstStyle/>
          <a:p>
            <a:r>
              <a:rPr lang="en-US" sz="2400" dirty="0"/>
              <a:t>A pre-made infrastructure of information and logistics, ready to be used at the time of need. Collaboration is established with emergency services with minimum latency.</a:t>
            </a:r>
          </a:p>
        </p:txBody>
      </p:sp>
      <p:sp>
        <p:nvSpPr>
          <p:cNvPr id="6" name="TextBox 5"/>
          <p:cNvSpPr txBox="1"/>
          <p:nvPr/>
        </p:nvSpPr>
        <p:spPr>
          <a:xfrm>
            <a:off x="1648980" y="1467357"/>
            <a:ext cx="4289384" cy="523220"/>
          </a:xfrm>
          <a:prstGeom prst="rect">
            <a:avLst/>
          </a:prstGeom>
          <a:noFill/>
        </p:spPr>
        <p:txBody>
          <a:bodyPr wrap="square" rtlCol="0">
            <a:spAutoFit/>
          </a:bodyPr>
          <a:lstStyle/>
          <a:p>
            <a:r>
              <a:rPr lang="en-US" sz="2800" dirty="0"/>
              <a:t>Save valuable time:</a:t>
            </a:r>
          </a:p>
        </p:txBody>
      </p:sp>
    </p:spTree>
    <p:extLst>
      <p:ext uri="{BB962C8B-B14F-4D97-AF65-F5344CB8AC3E}">
        <p14:creationId xmlns:p14="http://schemas.microsoft.com/office/powerpoint/2010/main" val="390459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698722"/>
            <a:ext cx="8911687" cy="1280890"/>
          </a:xfrm>
        </p:spPr>
        <p:txBody>
          <a:bodyPr/>
          <a:lstStyle/>
          <a:p>
            <a:r>
              <a:rPr lang="en-US" dirty="0"/>
              <a:t>Who?</a:t>
            </a:r>
          </a:p>
        </p:txBody>
      </p:sp>
      <p:sp>
        <p:nvSpPr>
          <p:cNvPr id="3" name="Content Placeholder 2"/>
          <p:cNvSpPr>
            <a:spLocks noGrp="1"/>
          </p:cNvSpPr>
          <p:nvPr>
            <p:ph idx="1"/>
          </p:nvPr>
        </p:nvSpPr>
        <p:spPr>
          <a:xfrm>
            <a:off x="3276600" y="1184223"/>
            <a:ext cx="7275243" cy="4719621"/>
          </a:xfrm>
        </p:spPr>
        <p:txBody>
          <a:bodyPr>
            <a:normAutofit/>
          </a:bodyPr>
          <a:lstStyle/>
          <a:p>
            <a:endParaRPr lang="en-US" dirty="0"/>
          </a:p>
          <a:p>
            <a:r>
              <a:rPr lang="en-US" dirty="0"/>
              <a:t>Team</a:t>
            </a:r>
          </a:p>
          <a:p>
            <a:endParaRPr lang="en-US" dirty="0"/>
          </a:p>
          <a:p>
            <a:endParaRPr lang="en-US" dirty="0"/>
          </a:p>
          <a:p>
            <a:endParaRPr lang="en-US" dirty="0"/>
          </a:p>
          <a:p>
            <a:r>
              <a:rPr lang="en-US" dirty="0"/>
              <a:t>Backed by</a:t>
            </a:r>
          </a:p>
          <a:p>
            <a:endParaRPr lang="en-US" dirty="0"/>
          </a:p>
          <a:p>
            <a:endParaRPr lang="en-US" dirty="0"/>
          </a:p>
          <a:p>
            <a:r>
              <a:rPr lang="en-US" dirty="0"/>
              <a:t>Contributing</a:t>
            </a:r>
          </a:p>
        </p:txBody>
      </p:sp>
      <p:grpSp>
        <p:nvGrpSpPr>
          <p:cNvPr id="4" name="Group 3"/>
          <p:cNvGrpSpPr/>
          <p:nvPr/>
        </p:nvGrpSpPr>
        <p:grpSpPr>
          <a:xfrm>
            <a:off x="5638798" y="1312561"/>
            <a:ext cx="3445625" cy="935182"/>
            <a:chOff x="3714750" y="1825624"/>
            <a:chExt cx="3445625" cy="93518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362" y="1825624"/>
              <a:ext cx="914400" cy="9144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975" y="1825624"/>
              <a:ext cx="914400" cy="9144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4750" y="1846406"/>
              <a:ext cx="914400" cy="914400"/>
            </a:xfrm>
            <a:prstGeom prst="rect">
              <a:avLst/>
            </a:prstGeom>
          </p:spPr>
        </p:pic>
      </p:gr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798" y="2558734"/>
            <a:ext cx="3445625" cy="1332376"/>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8797" y="4154376"/>
            <a:ext cx="3445625" cy="1486201"/>
          </a:xfrm>
          <a:prstGeom prst="rect">
            <a:avLst/>
          </a:prstGeom>
        </p:spPr>
      </p:pic>
    </p:spTree>
    <p:extLst>
      <p:ext uri="{BB962C8B-B14F-4D97-AF65-F5344CB8AC3E}">
        <p14:creationId xmlns:p14="http://schemas.microsoft.com/office/powerpoint/2010/main" val="4219169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0484" y="626536"/>
            <a:ext cx="1700889" cy="646726"/>
          </a:xfrm>
        </p:spPr>
        <p:txBody>
          <a:bodyPr/>
          <a:lstStyle/>
          <a:p>
            <a:r>
              <a:rPr lang="en-US" dirty="0"/>
              <a:t>Means</a:t>
            </a:r>
          </a:p>
        </p:txBody>
      </p:sp>
      <p:sp>
        <p:nvSpPr>
          <p:cNvPr id="10" name="TextBox 9"/>
          <p:cNvSpPr txBox="1"/>
          <p:nvPr/>
        </p:nvSpPr>
        <p:spPr>
          <a:xfrm>
            <a:off x="4374080" y="5964382"/>
            <a:ext cx="3629891" cy="369332"/>
          </a:xfrm>
          <a:prstGeom prst="rect">
            <a:avLst/>
          </a:prstGeom>
          <a:noFill/>
        </p:spPr>
        <p:txBody>
          <a:bodyPr wrap="square" rtlCol="0">
            <a:spAutoFit/>
          </a:bodyPr>
          <a:lstStyle/>
          <a:p>
            <a:pPr algn="ctr"/>
            <a:r>
              <a:rPr lang="en-US" dirty="0"/>
              <a:t>Tools</a:t>
            </a:r>
          </a:p>
        </p:txBody>
      </p:sp>
      <p:grpSp>
        <p:nvGrpSpPr>
          <p:cNvPr id="22" name="Group 21"/>
          <p:cNvGrpSpPr/>
          <p:nvPr/>
        </p:nvGrpSpPr>
        <p:grpSpPr>
          <a:xfrm>
            <a:off x="7805225" y="1382753"/>
            <a:ext cx="3629891" cy="5121956"/>
            <a:chOff x="7400109" y="1382753"/>
            <a:chExt cx="3629891" cy="5121956"/>
          </a:xfrm>
        </p:grpSpPr>
        <p:sp>
          <p:nvSpPr>
            <p:cNvPr id="11" name="TextBox 10"/>
            <p:cNvSpPr txBox="1"/>
            <p:nvPr/>
          </p:nvSpPr>
          <p:spPr>
            <a:xfrm>
              <a:off x="7400109" y="5964382"/>
              <a:ext cx="3629891" cy="369332"/>
            </a:xfrm>
            <a:prstGeom prst="rect">
              <a:avLst/>
            </a:prstGeom>
            <a:noFill/>
          </p:spPr>
          <p:txBody>
            <a:bodyPr wrap="square" rtlCol="0">
              <a:spAutoFit/>
            </a:bodyPr>
            <a:lstStyle/>
            <a:p>
              <a:pPr algn="ctr"/>
              <a:r>
                <a:rPr lang="en-US" dirty="0"/>
                <a:t>In accordance with</a:t>
              </a:r>
            </a:p>
          </p:txBody>
        </p:sp>
        <p:grpSp>
          <p:nvGrpSpPr>
            <p:cNvPr id="17" name="Group 16"/>
            <p:cNvGrpSpPr/>
            <p:nvPr/>
          </p:nvGrpSpPr>
          <p:grpSpPr>
            <a:xfrm>
              <a:off x="7684564" y="1382753"/>
              <a:ext cx="3040484" cy="5121956"/>
              <a:chOff x="7684564" y="1382753"/>
              <a:chExt cx="3040484" cy="512195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0301" y="1547470"/>
                <a:ext cx="1929501" cy="192950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6790" y="4062344"/>
                <a:ext cx="2676525" cy="1704975"/>
              </a:xfrm>
              <a:prstGeom prst="rect">
                <a:avLst/>
              </a:prstGeom>
            </p:spPr>
          </p:pic>
          <p:sp>
            <p:nvSpPr>
              <p:cNvPr id="15" name="Rectangle 14"/>
              <p:cNvSpPr/>
              <p:nvPr/>
            </p:nvSpPr>
            <p:spPr>
              <a:xfrm>
                <a:off x="7684564" y="1382753"/>
                <a:ext cx="3040484" cy="5121956"/>
              </a:xfrm>
              <a:prstGeom prst="rect">
                <a:avLst/>
              </a:prstGeom>
              <a:noFill/>
              <a:ln>
                <a:solidFill>
                  <a:schemeClr val="accent1">
                    <a:shade val="50000"/>
                  </a:schemeClr>
                </a:solidFill>
              </a:ln>
              <a:effectLst>
                <a:glow rad="127000">
                  <a:schemeClr val="accent1">
                    <a:lumMod val="60000"/>
                    <a:lumOff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extBox 8"/>
          <p:cNvSpPr txBox="1"/>
          <p:nvPr/>
        </p:nvSpPr>
        <p:spPr>
          <a:xfrm>
            <a:off x="752068" y="5964382"/>
            <a:ext cx="3629891" cy="369332"/>
          </a:xfrm>
          <a:prstGeom prst="rect">
            <a:avLst/>
          </a:prstGeom>
          <a:noFill/>
        </p:spPr>
        <p:txBody>
          <a:bodyPr wrap="square" rtlCol="0">
            <a:spAutoFit/>
          </a:bodyPr>
          <a:lstStyle/>
          <a:p>
            <a:pPr algn="ctr"/>
            <a:r>
              <a:rPr lang="en-US" dirty="0"/>
              <a:t>Platforms</a:t>
            </a:r>
          </a:p>
        </p:txBody>
      </p:sp>
      <p:grpSp>
        <p:nvGrpSpPr>
          <p:cNvPr id="20" name="Group 19"/>
          <p:cNvGrpSpPr/>
          <p:nvPr/>
        </p:nvGrpSpPr>
        <p:grpSpPr>
          <a:xfrm>
            <a:off x="1042832" y="1382753"/>
            <a:ext cx="3040484" cy="5121956"/>
            <a:chOff x="637716" y="1382753"/>
            <a:chExt cx="3040484" cy="5121956"/>
          </a:xfrm>
        </p:grpSpPr>
        <p:sp>
          <p:nvSpPr>
            <p:cNvPr id="16" name="Rectangle 15"/>
            <p:cNvSpPr/>
            <p:nvPr/>
          </p:nvSpPr>
          <p:spPr>
            <a:xfrm>
              <a:off x="637716" y="1382753"/>
              <a:ext cx="3040484" cy="5121956"/>
            </a:xfrm>
            <a:prstGeom prst="rect">
              <a:avLst/>
            </a:prstGeom>
            <a:noFill/>
            <a:ln>
              <a:solidFill>
                <a:schemeClr val="accent1">
                  <a:shade val="50000"/>
                </a:schemeClr>
              </a:solidFill>
            </a:ln>
            <a:effectLst>
              <a:glow rad="127000">
                <a:schemeClr val="accent1">
                  <a:lumMod val="60000"/>
                  <a:lumOff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900" y="1441831"/>
              <a:ext cx="2031999" cy="2031999"/>
            </a:xfrm>
            <a:prstGeom prst="rect">
              <a:avLst/>
            </a:prstGeom>
          </p:spPr>
        </p:pic>
      </p:grpSp>
      <p:pic>
        <p:nvPicPr>
          <p:cNvPr id="4"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382764" y="1382753"/>
            <a:ext cx="3536609" cy="1842221"/>
          </a:xfrm>
        </p:spPr>
      </p:pic>
      <p:grpSp>
        <p:nvGrpSpPr>
          <p:cNvPr id="18" name="Group 17"/>
          <p:cNvGrpSpPr/>
          <p:nvPr/>
        </p:nvGrpSpPr>
        <p:grpSpPr>
          <a:xfrm>
            <a:off x="4575923" y="1382753"/>
            <a:ext cx="3194766" cy="5121956"/>
            <a:chOff x="4170807" y="1382753"/>
            <a:chExt cx="3194766" cy="5121956"/>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3814" y="3598428"/>
              <a:ext cx="3071759" cy="2047839"/>
            </a:xfrm>
            <a:prstGeom prst="rect">
              <a:avLst/>
            </a:prstGeom>
          </p:spPr>
        </p:pic>
        <p:sp>
          <p:nvSpPr>
            <p:cNvPr id="14" name="Rectangle 13"/>
            <p:cNvSpPr/>
            <p:nvPr/>
          </p:nvSpPr>
          <p:spPr>
            <a:xfrm>
              <a:off x="4170807" y="1382753"/>
              <a:ext cx="3040484" cy="5121956"/>
            </a:xfrm>
            <a:prstGeom prst="rect">
              <a:avLst/>
            </a:prstGeom>
            <a:noFill/>
            <a:ln>
              <a:solidFill>
                <a:schemeClr val="accent1">
                  <a:shade val="50000"/>
                </a:schemeClr>
              </a:solidFill>
            </a:ln>
            <a:effectLst>
              <a:glow rad="127000">
                <a:schemeClr val="accent1">
                  <a:lumMod val="60000"/>
                  <a:lumOff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https://i1.wp.com/davevoyles.azurewebsites.net/wp-content/uploads/2014/05/CordovaInVS_thum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0345" y="3829226"/>
            <a:ext cx="1572462" cy="1916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432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421" y="645385"/>
            <a:ext cx="2384189" cy="730128"/>
          </a:xfrm>
        </p:spPr>
        <p:txBody>
          <a:bodyPr/>
          <a:lstStyle/>
          <a:p>
            <a:r>
              <a:rPr lang="en-US" dirty="0"/>
              <a:t>Feasibility</a:t>
            </a:r>
          </a:p>
        </p:txBody>
      </p:sp>
      <p:sp>
        <p:nvSpPr>
          <p:cNvPr id="3" name="Content Placeholder 2"/>
          <p:cNvSpPr>
            <a:spLocks noGrp="1"/>
          </p:cNvSpPr>
          <p:nvPr>
            <p:ph idx="1"/>
          </p:nvPr>
        </p:nvSpPr>
        <p:spPr>
          <a:xfrm>
            <a:off x="838199" y="1825624"/>
            <a:ext cx="9594273" cy="1797359"/>
          </a:xfrm>
        </p:spPr>
        <p:txBody>
          <a:bodyPr>
            <a:normAutofit/>
          </a:bodyPr>
          <a:lstStyle/>
          <a:p>
            <a:r>
              <a:rPr lang="en-US" dirty="0"/>
              <a:t>Current Milestone is version 1.0, due July 3, 2017 (46% complete as of mid-June)</a:t>
            </a:r>
          </a:p>
          <a:p>
            <a:r>
              <a:rPr lang="en-US" dirty="0"/>
              <a:t>Far from complete and ready for demonstration.</a:t>
            </a:r>
          </a:p>
        </p:txBody>
      </p:sp>
      <p:sp>
        <p:nvSpPr>
          <p:cNvPr id="9" name="TextBox 8"/>
          <p:cNvSpPr txBox="1"/>
          <p:nvPr/>
        </p:nvSpPr>
        <p:spPr>
          <a:xfrm>
            <a:off x="1617518" y="3352819"/>
            <a:ext cx="10574482" cy="2062103"/>
          </a:xfrm>
          <a:prstGeom prst="rect">
            <a:avLst/>
          </a:prstGeom>
          <a:noFill/>
        </p:spPr>
        <p:txBody>
          <a:bodyPr wrap="square" rtlCol="0">
            <a:spAutoFit/>
          </a:bodyPr>
          <a:lstStyle/>
          <a:p>
            <a:r>
              <a:rPr lang="en-US" sz="3200" dirty="0"/>
              <a:t>“After v1.5, we will fix issues identified in testing as well as focus on mobile support &amp; apps for allReady. This milestone is currently be built and issues are being collected so it may be sparse for now.”</a:t>
            </a:r>
          </a:p>
        </p:txBody>
      </p:sp>
      <p:sp>
        <p:nvSpPr>
          <p:cNvPr id="10" name="TextBox 9"/>
          <p:cNvSpPr txBox="1"/>
          <p:nvPr/>
        </p:nvSpPr>
        <p:spPr>
          <a:xfrm>
            <a:off x="1617518" y="6334780"/>
            <a:ext cx="3953719" cy="523220"/>
          </a:xfrm>
          <a:prstGeom prst="rect">
            <a:avLst/>
          </a:prstGeom>
          <a:noFill/>
        </p:spPr>
        <p:txBody>
          <a:bodyPr wrap="square" rtlCol="0">
            <a:spAutoFit/>
          </a:bodyPr>
          <a:lstStyle/>
          <a:p>
            <a:r>
              <a:rPr lang="en-US" sz="2800" dirty="0">
                <a:hlinkClick r:id="rId3"/>
              </a:rPr>
              <a:t>Milestones page</a:t>
            </a:r>
            <a:endParaRPr lang="en-US" sz="2800" dirty="0"/>
          </a:p>
        </p:txBody>
      </p:sp>
    </p:spTree>
    <p:extLst>
      <p:ext uri="{BB962C8B-B14F-4D97-AF65-F5344CB8AC3E}">
        <p14:creationId xmlns:p14="http://schemas.microsoft.com/office/powerpoint/2010/main" val="3065005971"/>
      </p:ext>
    </p:extLst>
  </p:cSld>
  <p:clrMapOvr>
    <a:masterClrMapping/>
  </p:clrMapOvr>
</p:sld>
</file>

<file path=ppt/theme/theme1.xml><?xml version="1.0" encoding="utf-8"?>
<a:theme xmlns:a="http://schemas.openxmlformats.org/drawingml/2006/main" name="Wis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184</TotalTime>
  <Words>1933</Words>
  <Application>Microsoft Office PowerPoint</Application>
  <PresentationFormat>Widescreen</PresentationFormat>
  <Paragraphs>253</Paragraphs>
  <Slides>31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Century Gothic</vt:lpstr>
      <vt:lpstr>Gisha</vt:lpstr>
      <vt:lpstr>Wingdings</vt:lpstr>
      <vt:lpstr>Wingdings 3</vt:lpstr>
      <vt:lpstr>Wisp</vt:lpstr>
      <vt:lpstr>PowerPoint Presentation</vt:lpstr>
      <vt:lpstr>Making the world a better place?</vt:lpstr>
      <vt:lpstr>Introduction</vt:lpstr>
      <vt:lpstr>What is allReady?</vt:lpstr>
      <vt:lpstr>Why?</vt:lpstr>
      <vt:lpstr>How?</vt:lpstr>
      <vt:lpstr>Who?</vt:lpstr>
      <vt:lpstr>Means</vt:lpstr>
      <vt:lpstr>Feasibility</vt:lpstr>
      <vt:lpstr>Feasibility</vt:lpstr>
      <vt:lpstr>Model</vt:lpstr>
      <vt:lpstr>Documentation</vt:lpstr>
      <vt:lpstr>Design</vt:lpstr>
      <vt:lpstr>Features</vt:lpstr>
      <vt:lpstr>Features analysis</vt:lpstr>
      <vt:lpstr>Context Diagram</vt:lpstr>
      <vt:lpstr>Stakeholders</vt:lpstr>
      <vt:lpstr>Stakeholders</vt:lpstr>
      <vt:lpstr>Stakeholders</vt:lpstr>
      <vt:lpstr>Challenges for allReady</vt:lpstr>
      <vt:lpstr>Challenges for allReady</vt:lpstr>
      <vt:lpstr>Architecture</vt:lpstr>
      <vt:lpstr>Active</vt:lpstr>
      <vt:lpstr>Active</vt:lpstr>
      <vt:lpstr>Active </vt:lpstr>
      <vt:lpstr>Active</vt:lpstr>
      <vt:lpstr>Changeability</vt:lpstr>
      <vt:lpstr>Evolution required Qualities</vt:lpstr>
      <vt:lpstr>Availability and Resilience</vt:lpstr>
      <vt:lpstr>Summary</vt:lpstr>
      <vt:lpstr>Alternatives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 Turner</dc:creator>
  <cp:lastModifiedBy>Avi Turner</cp:lastModifiedBy>
  <cp:revision>40</cp:revision>
  <dcterms:created xsi:type="dcterms:W3CDTF">2017-06-18T18:04:10Z</dcterms:created>
  <dcterms:modified xsi:type="dcterms:W3CDTF">2017-06-22T13:49:46Z</dcterms:modified>
</cp:coreProperties>
</file>